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16.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 id="2147483650" r:id="rId2"/>
    <p:sldMasterId id="2147483654" r:id="rId3"/>
  </p:sldMasterIdLst>
  <p:notesMasterIdLst>
    <p:notesMasterId r:id="rId17"/>
  </p:notesMasterIdLst>
  <p:handoutMasterIdLst>
    <p:handoutMasterId r:id="rId18"/>
  </p:handoutMasterIdLst>
  <p:sldIdLst>
    <p:sldId id="256" r:id="rId4"/>
    <p:sldId id="295" r:id="rId5"/>
    <p:sldId id="345" r:id="rId6"/>
    <p:sldId id="346" r:id="rId7"/>
    <p:sldId id="347" r:id="rId8"/>
    <p:sldId id="348" r:id="rId9"/>
    <p:sldId id="349" r:id="rId10"/>
    <p:sldId id="351" r:id="rId11"/>
    <p:sldId id="352" r:id="rId12"/>
    <p:sldId id="353" r:id="rId13"/>
    <p:sldId id="354" r:id="rId14"/>
    <p:sldId id="355" r:id="rId15"/>
    <p:sldId id="350" r:id="rId16"/>
  </p:sldIdLst>
  <p:sldSz cx="9144000" cy="6858000" type="screen4x3"/>
  <p:notesSz cx="6797675" cy="9926638"/>
  <p:custDataLst>
    <p:tags r:id="rId19"/>
  </p:custData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6917"/>
    <a:srgbClr val="FFD347"/>
    <a:srgbClr val="FFDC76"/>
    <a:srgbClr val="A6A6A6"/>
    <a:srgbClr val="0F404E"/>
    <a:srgbClr val="E3E3E3"/>
    <a:srgbClr val="787878"/>
    <a:srgbClr val="005800"/>
    <a:srgbClr val="005986"/>
    <a:srgbClr val="D8C9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6" autoAdjust="0"/>
    <p:restoredTop sz="97096" autoAdjust="0"/>
  </p:normalViewPr>
  <p:slideViewPr>
    <p:cSldViewPr>
      <p:cViewPr varScale="1">
        <p:scale>
          <a:sx n="70" d="100"/>
          <a:sy n="70" d="100"/>
        </p:scale>
        <p:origin x="-1302"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48" d="100"/>
          <a:sy n="48" d="100"/>
        </p:scale>
        <p:origin x="294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B11101B7-C1A0-49BD-90DE-0AF8B5D06253}" type="datetimeFigureOut">
              <a:rPr lang="it-IT" smtClean="0"/>
              <a:t>04/02/2016</a:t>
            </a:fld>
            <a:endParaRPr lang="it-IT"/>
          </a:p>
        </p:txBody>
      </p:sp>
      <p:sp>
        <p:nvSpPr>
          <p:cNvPr id="4" name="Segnaposto piè di pagina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B9F591D7-A130-4734-9C22-BA84DD3FD6CF}" type="slidenum">
              <a:rPr lang="it-IT" smtClean="0"/>
              <a:t>‹#›</a:t>
            </a:fld>
            <a:endParaRPr lang="it-IT"/>
          </a:p>
        </p:txBody>
      </p:sp>
    </p:spTree>
    <p:extLst>
      <p:ext uri="{BB962C8B-B14F-4D97-AF65-F5344CB8AC3E}">
        <p14:creationId xmlns:p14="http://schemas.microsoft.com/office/powerpoint/2010/main" val="24555706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1"/>
            <a:ext cx="2945659" cy="496332"/>
          </a:xfrm>
          <a:prstGeom prst="rect">
            <a:avLst/>
          </a:prstGeom>
        </p:spPr>
        <p:txBody>
          <a:bodyPr vert="horz" lIns="91413" tIns="45706" rIns="91413" bIns="45706" rtlCol="0"/>
          <a:lstStyle>
            <a:lvl1pPr algn="l">
              <a:defRPr sz="1200"/>
            </a:lvl1pPr>
          </a:lstStyle>
          <a:p>
            <a:endParaRPr lang="it-IT"/>
          </a:p>
        </p:txBody>
      </p:sp>
      <p:sp>
        <p:nvSpPr>
          <p:cNvPr id="3" name="Segnaposto data 2"/>
          <p:cNvSpPr>
            <a:spLocks noGrp="1"/>
          </p:cNvSpPr>
          <p:nvPr>
            <p:ph type="dt" idx="1"/>
          </p:nvPr>
        </p:nvSpPr>
        <p:spPr>
          <a:xfrm>
            <a:off x="3850443" y="1"/>
            <a:ext cx="2945659" cy="496332"/>
          </a:xfrm>
          <a:prstGeom prst="rect">
            <a:avLst/>
          </a:prstGeom>
        </p:spPr>
        <p:txBody>
          <a:bodyPr vert="horz" lIns="91413" tIns="45706" rIns="91413" bIns="45706" rtlCol="0"/>
          <a:lstStyle>
            <a:lvl1pPr algn="r">
              <a:defRPr sz="1200"/>
            </a:lvl1pPr>
          </a:lstStyle>
          <a:p>
            <a:fld id="{4C556638-C0DA-439F-A36F-42C993F8042B}" type="datetimeFigureOut">
              <a:rPr lang="it-IT" smtClean="0"/>
              <a:t>04/02/2016</a:t>
            </a:fld>
            <a:endParaRPr lang="it-IT"/>
          </a:p>
        </p:txBody>
      </p:sp>
      <p:sp>
        <p:nvSpPr>
          <p:cNvPr id="4" name="Segnaposto immagine diapositiva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13" tIns="45706" rIns="91413" bIns="45706" rtlCol="0" anchor="ctr"/>
          <a:lstStyle/>
          <a:p>
            <a:endParaRPr lang="it-IT"/>
          </a:p>
        </p:txBody>
      </p:sp>
      <p:sp>
        <p:nvSpPr>
          <p:cNvPr id="5" name="Segnaposto note 4"/>
          <p:cNvSpPr>
            <a:spLocks noGrp="1"/>
          </p:cNvSpPr>
          <p:nvPr>
            <p:ph type="body" sz="quarter" idx="3"/>
          </p:nvPr>
        </p:nvSpPr>
        <p:spPr>
          <a:xfrm>
            <a:off x="679768" y="4715153"/>
            <a:ext cx="5438140" cy="4466987"/>
          </a:xfrm>
          <a:prstGeom prst="rect">
            <a:avLst/>
          </a:prstGeom>
        </p:spPr>
        <p:txBody>
          <a:bodyPr vert="horz" lIns="91413" tIns="45706" rIns="91413" bIns="45706"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9428584"/>
            <a:ext cx="2945659" cy="496332"/>
          </a:xfrm>
          <a:prstGeom prst="rect">
            <a:avLst/>
          </a:prstGeom>
        </p:spPr>
        <p:txBody>
          <a:bodyPr vert="horz" lIns="91413" tIns="45706" rIns="91413" bIns="45706" rtlCol="0" anchor="b"/>
          <a:lstStyle>
            <a:lvl1pPr algn="l">
              <a:defRPr sz="1200"/>
            </a:lvl1pPr>
          </a:lstStyle>
          <a:p>
            <a:endParaRPr lang="it-IT"/>
          </a:p>
        </p:txBody>
      </p:sp>
      <p:sp>
        <p:nvSpPr>
          <p:cNvPr id="7" name="Segnaposto numero diapositiva 6"/>
          <p:cNvSpPr>
            <a:spLocks noGrp="1"/>
          </p:cNvSpPr>
          <p:nvPr>
            <p:ph type="sldNum" sz="quarter" idx="5"/>
          </p:nvPr>
        </p:nvSpPr>
        <p:spPr>
          <a:xfrm>
            <a:off x="3850443" y="9428584"/>
            <a:ext cx="2945659" cy="496332"/>
          </a:xfrm>
          <a:prstGeom prst="rect">
            <a:avLst/>
          </a:prstGeom>
        </p:spPr>
        <p:txBody>
          <a:bodyPr vert="horz" lIns="91413" tIns="45706" rIns="91413" bIns="45706" rtlCol="0" anchor="b"/>
          <a:lstStyle>
            <a:lvl1pPr algn="r">
              <a:defRPr sz="1200"/>
            </a:lvl1pPr>
          </a:lstStyle>
          <a:p>
            <a:fld id="{68C88849-6002-453F-AF8F-1E471E44FB7C}" type="slidenum">
              <a:rPr lang="it-IT" smtClean="0"/>
              <a:t>‹#›</a:t>
            </a:fld>
            <a:endParaRPr lang="it-IT"/>
          </a:p>
        </p:txBody>
      </p:sp>
    </p:spTree>
    <p:extLst>
      <p:ext uri="{BB962C8B-B14F-4D97-AF65-F5344CB8AC3E}">
        <p14:creationId xmlns:p14="http://schemas.microsoft.com/office/powerpoint/2010/main" val="383202662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2" name="Titolo 1"/>
          <p:cNvSpPr>
            <a:spLocks noGrp="1"/>
          </p:cNvSpPr>
          <p:nvPr>
            <p:ph type="title"/>
          </p:nvPr>
        </p:nvSpPr>
        <p:spPr>
          <a:xfrm>
            <a:off x="628650" y="1988840"/>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it-IT" sz="2400" b="1">
                <a:latin typeface="Arial" pitchFamily="34" charset="0"/>
                <a:ea typeface="+mn-ea"/>
                <a:cs typeface="+mn-cs"/>
              </a:defRPr>
            </a:lvl1pPr>
          </a:lstStyle>
          <a:p>
            <a:pPr marL="0" lvl="0" algn="l">
              <a:spcAft>
                <a:spcPct val="0"/>
              </a:spcAft>
            </a:pPr>
            <a:r>
              <a:rPr lang="it-IT" dirty="0" smtClean="0"/>
              <a:t>Fare clic per modificare lo stile del titolo</a:t>
            </a:r>
            <a:endParaRPr lang="it-IT" dirty="0"/>
          </a:p>
        </p:txBody>
      </p:sp>
    </p:spTree>
    <p:extLst>
      <p:ext uri="{BB962C8B-B14F-4D97-AF65-F5344CB8AC3E}">
        <p14:creationId xmlns:p14="http://schemas.microsoft.com/office/powerpoint/2010/main" val="414189751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Diapositiva titolo">
    <p:spTree>
      <p:nvGrpSpPr>
        <p:cNvPr id="1" name=""/>
        <p:cNvGrpSpPr/>
        <p:nvPr/>
      </p:nvGrpSpPr>
      <p:grpSpPr>
        <a:xfrm>
          <a:off x="0" y="0"/>
          <a:ext cx="0" cy="0"/>
          <a:chOff x="0" y="0"/>
          <a:chExt cx="0" cy="0"/>
        </a:xfrm>
      </p:grpSpPr>
      <p:sp>
        <p:nvSpPr>
          <p:cNvPr id="2" name="Titolo 1"/>
          <p:cNvSpPr>
            <a:spLocks noGrp="1"/>
          </p:cNvSpPr>
          <p:nvPr>
            <p:ph type="title"/>
          </p:nvPr>
        </p:nvSpPr>
        <p:spPr>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it-IT" sz="2400" b="1">
                <a:latin typeface="Arial" pitchFamily="34" charset="0"/>
                <a:ea typeface="+mn-ea"/>
                <a:cs typeface="+mn-cs"/>
              </a:defRPr>
            </a:lvl1pPr>
          </a:lstStyle>
          <a:p>
            <a:pPr marL="0" lvl="0" algn="l">
              <a:spcAft>
                <a:spcPct val="0"/>
              </a:spcAft>
            </a:pPr>
            <a:r>
              <a:rPr lang="it-IT" smtClean="0"/>
              <a:t>Fare clic per modificare lo stile del titolo</a:t>
            </a:r>
            <a:endParaRPr lang="it-IT"/>
          </a:p>
        </p:txBody>
      </p:sp>
    </p:spTree>
    <p:extLst>
      <p:ext uri="{BB962C8B-B14F-4D97-AF65-F5344CB8AC3E}">
        <p14:creationId xmlns:p14="http://schemas.microsoft.com/office/powerpoint/2010/main" val="130545815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Diapositiva titolo">
    <p:spTree>
      <p:nvGrpSpPr>
        <p:cNvPr id="1" name=""/>
        <p:cNvGrpSpPr/>
        <p:nvPr/>
      </p:nvGrpSpPr>
      <p:grpSpPr>
        <a:xfrm>
          <a:off x="0" y="0"/>
          <a:ext cx="0" cy="0"/>
          <a:chOff x="0" y="0"/>
          <a:chExt cx="0" cy="0"/>
        </a:xfrm>
      </p:grpSpPr>
      <p:sp>
        <p:nvSpPr>
          <p:cNvPr id="2" name="Titolo 1"/>
          <p:cNvSpPr>
            <a:spLocks noGrp="1"/>
          </p:cNvSpPr>
          <p:nvPr>
            <p:ph type="title"/>
          </p:nvPr>
        </p:nvSpPr>
        <p:spPr>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it-IT" sz="2400" b="1">
                <a:latin typeface="Arial" pitchFamily="34" charset="0"/>
                <a:ea typeface="+mn-ea"/>
                <a:cs typeface="+mn-cs"/>
              </a:defRPr>
            </a:lvl1pPr>
          </a:lstStyle>
          <a:p>
            <a:pPr marL="0" lvl="0" algn="l">
              <a:spcAft>
                <a:spcPct val="0"/>
              </a:spcAft>
            </a:pPr>
            <a:r>
              <a:rPr lang="it-IT" smtClean="0"/>
              <a:t>Fare clic per modificare lo stile del titolo</a:t>
            </a:r>
            <a:endParaRPr lang="it-IT"/>
          </a:p>
        </p:txBody>
      </p:sp>
    </p:spTree>
    <p:extLst>
      <p:ext uri="{BB962C8B-B14F-4D97-AF65-F5344CB8AC3E}">
        <p14:creationId xmlns:p14="http://schemas.microsoft.com/office/powerpoint/2010/main" val="104203262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Diapositiva titolo">
    <p:spTree>
      <p:nvGrpSpPr>
        <p:cNvPr id="1" name=""/>
        <p:cNvGrpSpPr/>
        <p:nvPr/>
      </p:nvGrpSpPr>
      <p:grpSpPr>
        <a:xfrm>
          <a:off x="0" y="0"/>
          <a:ext cx="0" cy="0"/>
          <a:chOff x="0" y="0"/>
          <a:chExt cx="0" cy="0"/>
        </a:xfrm>
      </p:grpSpPr>
      <p:sp>
        <p:nvSpPr>
          <p:cNvPr id="2" name="Titolo 1"/>
          <p:cNvSpPr>
            <a:spLocks noGrp="1"/>
          </p:cNvSpPr>
          <p:nvPr>
            <p:ph type="title"/>
          </p:nvPr>
        </p:nvSpPr>
        <p:spPr>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it-IT" sz="2400" b="1">
                <a:latin typeface="Arial" pitchFamily="34" charset="0"/>
                <a:ea typeface="+mn-ea"/>
                <a:cs typeface="+mn-cs"/>
              </a:defRPr>
            </a:lvl1pPr>
          </a:lstStyle>
          <a:p>
            <a:pPr marL="0" lvl="0" algn="l">
              <a:spcAft>
                <a:spcPct val="0"/>
              </a:spcAft>
            </a:pPr>
            <a:r>
              <a:rPr lang="it-IT" smtClean="0"/>
              <a:t>Fare clic per modificare lo stile del titolo</a:t>
            </a:r>
            <a:endParaRPr lang="it-IT"/>
          </a:p>
        </p:txBody>
      </p:sp>
    </p:spTree>
    <p:extLst>
      <p:ext uri="{BB962C8B-B14F-4D97-AF65-F5344CB8AC3E}">
        <p14:creationId xmlns:p14="http://schemas.microsoft.com/office/powerpoint/2010/main" val="199413822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Diapositiva titolo">
    <p:spTree>
      <p:nvGrpSpPr>
        <p:cNvPr id="1" name=""/>
        <p:cNvGrpSpPr/>
        <p:nvPr/>
      </p:nvGrpSpPr>
      <p:grpSpPr>
        <a:xfrm>
          <a:off x="0" y="0"/>
          <a:ext cx="0" cy="0"/>
          <a:chOff x="0" y="0"/>
          <a:chExt cx="0" cy="0"/>
        </a:xfrm>
      </p:grpSpPr>
      <p:sp>
        <p:nvSpPr>
          <p:cNvPr id="2" name="Titolo 1"/>
          <p:cNvSpPr>
            <a:spLocks noGrp="1"/>
          </p:cNvSpPr>
          <p:nvPr>
            <p:ph type="title"/>
          </p:nvPr>
        </p:nvSpPr>
        <p:spPr>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it-IT" sz="2400" b="1">
                <a:latin typeface="Arial" pitchFamily="34" charset="0"/>
                <a:ea typeface="+mn-ea"/>
                <a:cs typeface="+mn-cs"/>
              </a:defRPr>
            </a:lvl1pPr>
          </a:lstStyle>
          <a:p>
            <a:pPr marL="0" lvl="0" algn="l">
              <a:spcAft>
                <a:spcPct val="0"/>
              </a:spcAft>
            </a:pPr>
            <a:r>
              <a:rPr lang="it-IT" smtClean="0"/>
              <a:t>Fare clic per modificare lo stile del titolo</a:t>
            </a:r>
            <a:endParaRPr lang="it-IT"/>
          </a:p>
        </p:txBody>
      </p:sp>
    </p:spTree>
    <p:extLst>
      <p:ext uri="{BB962C8B-B14F-4D97-AF65-F5344CB8AC3E}">
        <p14:creationId xmlns:p14="http://schemas.microsoft.com/office/powerpoint/2010/main" val="180837111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_Diapositiva titolo">
    <p:spTree>
      <p:nvGrpSpPr>
        <p:cNvPr id="1" name=""/>
        <p:cNvGrpSpPr/>
        <p:nvPr/>
      </p:nvGrpSpPr>
      <p:grpSpPr>
        <a:xfrm>
          <a:off x="0" y="0"/>
          <a:ext cx="0" cy="0"/>
          <a:chOff x="0" y="0"/>
          <a:chExt cx="0" cy="0"/>
        </a:xfrm>
      </p:grpSpPr>
      <p:sp>
        <p:nvSpPr>
          <p:cNvPr id="2" name="Titolo 1"/>
          <p:cNvSpPr>
            <a:spLocks noGrp="1"/>
          </p:cNvSpPr>
          <p:nvPr>
            <p:ph type="title"/>
          </p:nvPr>
        </p:nvSpPr>
        <p:spPr>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it-IT" sz="2400" b="1">
                <a:latin typeface="Arial" pitchFamily="34" charset="0"/>
                <a:ea typeface="+mn-ea"/>
                <a:cs typeface="+mn-cs"/>
              </a:defRPr>
            </a:lvl1pPr>
          </a:lstStyle>
          <a:p>
            <a:pPr marL="0" lvl="0" algn="l">
              <a:spcAft>
                <a:spcPct val="0"/>
              </a:spcAft>
            </a:pPr>
            <a:r>
              <a:rPr lang="it-IT" smtClean="0"/>
              <a:t>Fare clic per modificare lo stile del titolo</a:t>
            </a:r>
            <a:endParaRPr lang="it-IT"/>
          </a:p>
        </p:txBody>
      </p:sp>
    </p:spTree>
    <p:extLst>
      <p:ext uri="{BB962C8B-B14F-4D97-AF65-F5344CB8AC3E}">
        <p14:creationId xmlns:p14="http://schemas.microsoft.com/office/powerpoint/2010/main" val="29043099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3_Diapositiva titolo">
    <p:spTree>
      <p:nvGrpSpPr>
        <p:cNvPr id="1" name=""/>
        <p:cNvGrpSpPr/>
        <p:nvPr/>
      </p:nvGrpSpPr>
      <p:grpSpPr>
        <a:xfrm>
          <a:off x="0" y="0"/>
          <a:ext cx="0" cy="0"/>
          <a:chOff x="0" y="0"/>
          <a:chExt cx="0" cy="0"/>
        </a:xfrm>
      </p:grpSpPr>
      <p:sp>
        <p:nvSpPr>
          <p:cNvPr id="2" name="Titolo 1"/>
          <p:cNvSpPr>
            <a:spLocks noGrp="1"/>
          </p:cNvSpPr>
          <p:nvPr>
            <p:ph type="title"/>
          </p:nvPr>
        </p:nvSpPr>
        <p:spPr>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it-IT" sz="2400" b="1">
                <a:latin typeface="Arial" pitchFamily="34" charset="0"/>
                <a:ea typeface="+mn-ea"/>
                <a:cs typeface="+mn-cs"/>
              </a:defRPr>
            </a:lvl1pPr>
          </a:lstStyle>
          <a:p>
            <a:pPr marL="0" lvl="0" algn="l">
              <a:spcAft>
                <a:spcPct val="0"/>
              </a:spcAft>
            </a:pPr>
            <a:r>
              <a:rPr lang="it-IT" smtClean="0"/>
              <a:t>Fare clic per modificare lo stile del titolo</a:t>
            </a:r>
            <a:endParaRPr lang="it-IT"/>
          </a:p>
        </p:txBody>
      </p:sp>
    </p:spTree>
    <p:extLst>
      <p:ext uri="{BB962C8B-B14F-4D97-AF65-F5344CB8AC3E}">
        <p14:creationId xmlns:p14="http://schemas.microsoft.com/office/powerpoint/2010/main" val="63545245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601746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2" name="Titolo 1"/>
          <p:cNvSpPr>
            <a:spLocks noGrp="1"/>
          </p:cNvSpPr>
          <p:nvPr>
            <p:ph type="title"/>
          </p:nvPr>
        </p:nvSpPr>
        <p:spPr>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it-IT" sz="2400" b="1">
                <a:latin typeface="Arial" pitchFamily="34" charset="0"/>
                <a:ea typeface="+mn-ea"/>
                <a:cs typeface="+mn-cs"/>
              </a:defRPr>
            </a:lvl1pPr>
          </a:lstStyle>
          <a:p>
            <a:pPr marL="0" lvl="0" algn="l">
              <a:spcAft>
                <a:spcPct val="0"/>
              </a:spcAft>
            </a:pPr>
            <a:r>
              <a:rPr lang="it-IT" smtClean="0"/>
              <a:t>Fare clic per modificare lo stile del titolo</a:t>
            </a:r>
            <a:endParaRPr lang="it-IT"/>
          </a:p>
        </p:txBody>
      </p:sp>
    </p:spTree>
    <p:extLst>
      <p:ext uri="{BB962C8B-B14F-4D97-AF65-F5344CB8AC3E}">
        <p14:creationId xmlns:p14="http://schemas.microsoft.com/office/powerpoint/2010/main" val="26343115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266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Diapositiva titolo">
    <p:spTree>
      <p:nvGrpSpPr>
        <p:cNvPr id="1" name=""/>
        <p:cNvGrpSpPr/>
        <p:nvPr/>
      </p:nvGrpSpPr>
      <p:grpSpPr>
        <a:xfrm>
          <a:off x="0" y="0"/>
          <a:ext cx="0" cy="0"/>
          <a:chOff x="0" y="0"/>
          <a:chExt cx="0" cy="0"/>
        </a:xfrm>
      </p:grpSpPr>
      <p:sp>
        <p:nvSpPr>
          <p:cNvPr id="2" name="Titolo 1"/>
          <p:cNvSpPr>
            <a:spLocks noGrp="1"/>
          </p:cNvSpPr>
          <p:nvPr>
            <p:ph type="title"/>
          </p:nvPr>
        </p:nvSpPr>
        <p:spPr>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it-IT" sz="2400" b="1">
                <a:latin typeface="Arial" pitchFamily="34" charset="0"/>
                <a:ea typeface="+mn-ea"/>
                <a:cs typeface="+mn-cs"/>
              </a:defRPr>
            </a:lvl1pPr>
          </a:lstStyle>
          <a:p>
            <a:pPr marL="0" lvl="0" algn="l">
              <a:spcAft>
                <a:spcPct val="0"/>
              </a:spcAft>
            </a:pPr>
            <a:r>
              <a:rPr lang="it-IT" smtClean="0"/>
              <a:t>Fare clic per modificare lo stile del titolo</a:t>
            </a:r>
            <a:endParaRPr lang="it-IT"/>
          </a:p>
        </p:txBody>
      </p:sp>
    </p:spTree>
    <p:extLst>
      <p:ext uri="{BB962C8B-B14F-4D97-AF65-F5344CB8AC3E}">
        <p14:creationId xmlns:p14="http://schemas.microsoft.com/office/powerpoint/2010/main" val="50903920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
        <p:nvSpPr>
          <p:cNvPr id="2" name="Titolo 1"/>
          <p:cNvSpPr>
            <a:spLocks noGrp="1"/>
          </p:cNvSpPr>
          <p:nvPr>
            <p:ph type="title"/>
          </p:nvPr>
        </p:nvSpPr>
        <p:spPr>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it-IT" sz="2400" b="1">
                <a:latin typeface="Arial" pitchFamily="34" charset="0"/>
                <a:ea typeface="+mn-ea"/>
                <a:cs typeface="+mn-cs"/>
              </a:defRPr>
            </a:lvl1pPr>
          </a:lstStyle>
          <a:p>
            <a:pPr marL="0" lvl="0" algn="l">
              <a:spcAft>
                <a:spcPct val="0"/>
              </a:spcAft>
            </a:pPr>
            <a:r>
              <a:rPr lang="it-IT" smtClean="0"/>
              <a:t>Fare clic per modificare lo stile del titolo</a:t>
            </a:r>
            <a:endParaRPr lang="it-IT"/>
          </a:p>
        </p:txBody>
      </p:sp>
    </p:spTree>
    <p:extLst>
      <p:ext uri="{BB962C8B-B14F-4D97-AF65-F5344CB8AC3E}">
        <p14:creationId xmlns:p14="http://schemas.microsoft.com/office/powerpoint/2010/main" val="33530107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Diapositiva titolo">
    <p:spTree>
      <p:nvGrpSpPr>
        <p:cNvPr id="1" name=""/>
        <p:cNvGrpSpPr/>
        <p:nvPr/>
      </p:nvGrpSpPr>
      <p:grpSpPr>
        <a:xfrm>
          <a:off x="0" y="0"/>
          <a:ext cx="0" cy="0"/>
          <a:chOff x="0" y="0"/>
          <a:chExt cx="0" cy="0"/>
        </a:xfrm>
      </p:grpSpPr>
      <p:sp>
        <p:nvSpPr>
          <p:cNvPr id="2" name="Titolo 1"/>
          <p:cNvSpPr>
            <a:spLocks noGrp="1"/>
          </p:cNvSpPr>
          <p:nvPr>
            <p:ph type="title"/>
          </p:nvPr>
        </p:nvSpPr>
        <p:spPr>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it-IT" sz="2400" b="1">
                <a:latin typeface="Arial" pitchFamily="34" charset="0"/>
                <a:ea typeface="+mn-ea"/>
                <a:cs typeface="+mn-cs"/>
              </a:defRPr>
            </a:lvl1pPr>
          </a:lstStyle>
          <a:p>
            <a:pPr marL="0" lvl="0" algn="l">
              <a:spcAft>
                <a:spcPct val="0"/>
              </a:spcAft>
            </a:pPr>
            <a:r>
              <a:rPr lang="it-IT" smtClean="0"/>
              <a:t>Fare clic per modificare lo stile del titolo</a:t>
            </a:r>
            <a:endParaRPr lang="it-IT"/>
          </a:p>
        </p:txBody>
      </p:sp>
    </p:spTree>
    <p:extLst>
      <p:ext uri="{BB962C8B-B14F-4D97-AF65-F5344CB8AC3E}">
        <p14:creationId xmlns:p14="http://schemas.microsoft.com/office/powerpoint/2010/main" val="34819140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Diapositiva titolo">
    <p:spTree>
      <p:nvGrpSpPr>
        <p:cNvPr id="1" name=""/>
        <p:cNvGrpSpPr/>
        <p:nvPr/>
      </p:nvGrpSpPr>
      <p:grpSpPr>
        <a:xfrm>
          <a:off x="0" y="0"/>
          <a:ext cx="0" cy="0"/>
          <a:chOff x="0" y="0"/>
          <a:chExt cx="0" cy="0"/>
        </a:xfrm>
      </p:grpSpPr>
      <p:sp>
        <p:nvSpPr>
          <p:cNvPr id="2" name="Titolo 1"/>
          <p:cNvSpPr>
            <a:spLocks noGrp="1"/>
          </p:cNvSpPr>
          <p:nvPr>
            <p:ph type="title"/>
          </p:nvPr>
        </p:nvSpPr>
        <p:spPr>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it-IT" sz="2400" b="1">
                <a:latin typeface="Arial" pitchFamily="34" charset="0"/>
                <a:ea typeface="+mn-ea"/>
                <a:cs typeface="+mn-cs"/>
              </a:defRPr>
            </a:lvl1pPr>
          </a:lstStyle>
          <a:p>
            <a:pPr marL="0" lvl="0" algn="l">
              <a:spcAft>
                <a:spcPct val="0"/>
              </a:spcAft>
            </a:pPr>
            <a:r>
              <a:rPr lang="it-IT" smtClean="0"/>
              <a:t>Fare clic per modificare lo stile del titolo</a:t>
            </a:r>
            <a:endParaRPr lang="it-IT"/>
          </a:p>
        </p:txBody>
      </p:sp>
    </p:spTree>
    <p:extLst>
      <p:ext uri="{BB962C8B-B14F-4D97-AF65-F5344CB8AC3E}">
        <p14:creationId xmlns:p14="http://schemas.microsoft.com/office/powerpoint/2010/main" val="14147080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Diapositiva titolo">
    <p:spTree>
      <p:nvGrpSpPr>
        <p:cNvPr id="1" name=""/>
        <p:cNvGrpSpPr/>
        <p:nvPr/>
      </p:nvGrpSpPr>
      <p:grpSpPr>
        <a:xfrm>
          <a:off x="0" y="0"/>
          <a:ext cx="0" cy="0"/>
          <a:chOff x="0" y="0"/>
          <a:chExt cx="0" cy="0"/>
        </a:xfrm>
      </p:grpSpPr>
      <p:sp>
        <p:nvSpPr>
          <p:cNvPr id="2" name="Titolo 1"/>
          <p:cNvSpPr>
            <a:spLocks noGrp="1"/>
          </p:cNvSpPr>
          <p:nvPr>
            <p:ph type="title"/>
          </p:nvPr>
        </p:nvSpPr>
        <p:spPr>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it-IT" sz="2400" b="1">
                <a:latin typeface="Arial" pitchFamily="34" charset="0"/>
                <a:ea typeface="+mn-ea"/>
                <a:cs typeface="+mn-cs"/>
              </a:defRPr>
            </a:lvl1pPr>
          </a:lstStyle>
          <a:p>
            <a:pPr marL="0" lvl="0" algn="l">
              <a:spcAft>
                <a:spcPct val="0"/>
              </a:spcAft>
            </a:pPr>
            <a:r>
              <a:rPr lang="it-IT" smtClean="0"/>
              <a:t>Fare clic per modificare lo stile del titolo</a:t>
            </a:r>
            <a:endParaRPr lang="it-IT"/>
          </a:p>
        </p:txBody>
      </p:sp>
    </p:spTree>
    <p:extLst>
      <p:ext uri="{BB962C8B-B14F-4D97-AF65-F5344CB8AC3E}">
        <p14:creationId xmlns:p14="http://schemas.microsoft.com/office/powerpoint/2010/main" val="45915681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Diapositiva titolo">
    <p:spTree>
      <p:nvGrpSpPr>
        <p:cNvPr id="1" name=""/>
        <p:cNvGrpSpPr/>
        <p:nvPr/>
      </p:nvGrpSpPr>
      <p:grpSpPr>
        <a:xfrm>
          <a:off x="0" y="0"/>
          <a:ext cx="0" cy="0"/>
          <a:chOff x="0" y="0"/>
          <a:chExt cx="0" cy="0"/>
        </a:xfrm>
      </p:grpSpPr>
      <p:sp>
        <p:nvSpPr>
          <p:cNvPr id="2" name="Titolo 1"/>
          <p:cNvSpPr>
            <a:spLocks noGrp="1"/>
          </p:cNvSpPr>
          <p:nvPr>
            <p:ph type="title"/>
          </p:nvPr>
        </p:nvSpPr>
        <p:spPr>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it-IT" sz="2400" b="1">
                <a:latin typeface="Arial" pitchFamily="34" charset="0"/>
                <a:ea typeface="+mn-ea"/>
                <a:cs typeface="+mn-cs"/>
              </a:defRPr>
            </a:lvl1pPr>
          </a:lstStyle>
          <a:p>
            <a:pPr marL="0" lvl="0" algn="l">
              <a:spcAft>
                <a:spcPct val="0"/>
              </a:spcAft>
            </a:pPr>
            <a:r>
              <a:rPr lang="it-IT" smtClean="0"/>
              <a:t>Fare clic per modificare lo stile del titolo</a:t>
            </a:r>
            <a:endParaRPr lang="it-IT"/>
          </a:p>
        </p:txBody>
      </p:sp>
    </p:spTree>
    <p:extLst>
      <p:ext uri="{BB962C8B-B14F-4D97-AF65-F5344CB8AC3E}">
        <p14:creationId xmlns:p14="http://schemas.microsoft.com/office/powerpoint/2010/main" val="8205795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oleObject" Target="../embeddings/oleObject1.bin"/><Relationship Id="rId3" Type="http://schemas.openxmlformats.org/officeDocument/2006/relationships/slideLayout" Target="../slideLayouts/slideLayout4.xml"/><Relationship Id="rId21" Type="http://schemas.openxmlformats.org/officeDocument/2006/relationships/image" Target="../media/image2.png"/><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ags" Target="../tags/tag2.xml"/><Relationship Id="rId2" Type="http://schemas.openxmlformats.org/officeDocument/2006/relationships/slideLayout" Target="../slideLayouts/slideLayout3.xml"/><Relationship Id="rId16" Type="http://schemas.openxmlformats.org/officeDocument/2006/relationships/vmlDrawing" Target="../drawings/vmlDrawing1.vml"/><Relationship Id="rId20"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theme" Target="../theme/theme2.xml"/><Relationship Id="rId10" Type="http://schemas.openxmlformats.org/officeDocument/2006/relationships/slideLayout" Target="../slideLayouts/slideLayout11.xml"/><Relationship Id="rId19" Type="http://schemas.openxmlformats.org/officeDocument/2006/relationships/image" Target="../media/image4.emf"/><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vmlDrawing" Target="../drawings/vmlDrawing2.vml"/><Relationship Id="rId2" Type="http://schemas.openxmlformats.org/officeDocument/2006/relationships/theme" Target="../theme/theme3.xml"/><Relationship Id="rId1" Type="http://schemas.openxmlformats.org/officeDocument/2006/relationships/slideLayout" Target="../slideLayouts/slideLayout16.xml"/><Relationship Id="rId6" Type="http://schemas.openxmlformats.org/officeDocument/2006/relationships/image" Target="../media/image4.emf"/><Relationship Id="rId5" Type="http://schemas.openxmlformats.org/officeDocument/2006/relationships/oleObject" Target="../embeddings/oleObject2.bin"/><Relationship Id="rId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MDLSERVER\01_aMDL\PROGETTI\01_In corso\08_0108_ISP Identity 2008\01_BANCHE DEL GRUPPO\60_fideuram\00_DEFINITIVI\KIT LOGHI\FIDEURAM_cmyk.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V="1">
            <a:off x="341610" y="6262168"/>
            <a:ext cx="8406854" cy="45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6" descr="\\AMDLSERVER\01_aMDL\PROGETTI\01_In corso\08_0108_ISP Identity 2008\01_BANCHE DEL GRUPPO\60_fideuram\00_DEFINITIVI\KIT LOGHI\FIDEURAM_cmyk.jp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77838" y="363538"/>
            <a:ext cx="4230687"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3374469"/>
      </p:ext>
    </p:extLst>
  </p:cSld>
  <p:clrMap bg1="lt1" tx1="dk1" bg2="lt2" tx2="dk2" accent1="accent1" accent2="accent2" accent3="accent3" accent4="accent4" accent5="accent5" accent6="accent6" hlink="hlink" folHlink="folHlink"/>
  <p:sldLayoutIdLst>
    <p:sldLayoutId id="2147483653" r:id="rId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ggetto 2" hidden="1"/>
          <p:cNvGraphicFramePr>
            <a:graphicFrameLocks noChangeAspect="1"/>
          </p:cNvGraphicFramePr>
          <p:nvPr userDrawn="1">
            <p:custDataLst>
              <p:tags r:id="rId17"/>
            </p:custDataLst>
            <p:extLst>
              <p:ext uri="{D42A27DB-BD31-4B8C-83A1-F6EECF244321}">
                <p14:modId xmlns:p14="http://schemas.microsoft.com/office/powerpoint/2010/main" val="29753577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547" name="Diapositiva think-cell" r:id="rId18" imgW="270" imgH="270" progId="TCLayout.ActiveDocument.1">
                  <p:embed/>
                </p:oleObj>
              </mc:Choice>
              <mc:Fallback>
                <p:oleObj name="Diapositiva think-cell" r:id="rId18" imgW="270" imgH="270" progId="TCLayout.ActiveDocument.1">
                  <p:embed/>
                  <p:pic>
                    <p:nvPicPr>
                      <p:cNvPr id="0" name=""/>
                      <p:cNvPicPr/>
                      <p:nvPr/>
                    </p:nvPicPr>
                    <p:blipFill>
                      <a:blip r:embed="rId19"/>
                      <a:stretch>
                        <a:fillRect/>
                      </a:stretch>
                    </p:blipFill>
                    <p:spPr>
                      <a:xfrm>
                        <a:off x="1588" y="1588"/>
                        <a:ext cx="1587" cy="1587"/>
                      </a:xfrm>
                      <a:prstGeom prst="rect">
                        <a:avLst/>
                      </a:prstGeom>
                    </p:spPr>
                  </p:pic>
                </p:oleObj>
              </mc:Fallback>
            </mc:AlternateContent>
          </a:graphicData>
        </a:graphic>
      </p:graphicFrame>
      <p:pic>
        <p:nvPicPr>
          <p:cNvPr id="4" name="Picture 6" descr="\\AMDLSERVER\01_aMDL\PROGETTI\01_In corso\08_0108_ISP Identity 2008\01_BANCHE DEL GRUPPO\60_fideuram\00_DEFINITIVI\KIT LOGHI\FIDEURAM_cmyk.jp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userDrawn="1"/>
        </p:nvPicPr>
        <p:blipFill>
          <a:blip r:embed="rId21">
            <a:extLst>
              <a:ext uri="{28A0092B-C50C-407E-A947-70E740481C1C}">
                <a14:useLocalDpi xmlns:a14="http://schemas.microsoft.com/office/drawing/2010/main" val="0"/>
              </a:ext>
            </a:extLst>
          </a:blip>
          <a:srcRect/>
          <a:stretch>
            <a:fillRect/>
          </a:stretch>
        </p:blipFill>
        <p:spPr bwMode="auto">
          <a:xfrm flipV="1">
            <a:off x="341610" y="6262168"/>
            <a:ext cx="8406854" cy="45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egnaposto numero diapositiva 2"/>
          <p:cNvSpPr txBox="1">
            <a:spLocks/>
          </p:cNvSpPr>
          <p:nvPr userDrawn="1"/>
        </p:nvSpPr>
        <p:spPr bwMode="auto">
          <a:xfrm>
            <a:off x="4390293" y="6405748"/>
            <a:ext cx="363415" cy="280988"/>
          </a:xfrm>
          <a:prstGeom prst="rect">
            <a:avLst/>
          </a:prstGeom>
          <a:noFill/>
          <a:ln w="9525">
            <a:noFill/>
            <a:miter lim="800000"/>
            <a:headEnd/>
            <a:tailEnd/>
          </a:ln>
        </p:spPr>
        <p:txBody>
          <a:bodyPr lIns="89309" tIns="44655" rIns="89309" bIns="44655"/>
          <a:lstStyle/>
          <a:p>
            <a:pPr algn="r" eaLnBrk="0" fontAlgn="base" hangingPunct="0">
              <a:spcBef>
                <a:spcPct val="0"/>
              </a:spcBef>
              <a:spcAft>
                <a:spcPct val="0"/>
              </a:spcAft>
              <a:defRPr/>
            </a:pPr>
            <a:fld id="{C0DC6D38-09C9-4BC0-B0E8-5A6130EEC8B3}" type="slidenum">
              <a:rPr lang="it-IT" sz="1000">
                <a:solidFill>
                  <a:schemeClr val="tx1"/>
                </a:solidFill>
                <a:cs typeface="Arial" pitchFamily="34" charset="0"/>
              </a:rPr>
              <a:pPr algn="r" eaLnBrk="0" fontAlgn="base" hangingPunct="0">
                <a:spcBef>
                  <a:spcPct val="0"/>
                </a:spcBef>
                <a:spcAft>
                  <a:spcPct val="0"/>
                </a:spcAft>
                <a:defRPr/>
              </a:pPr>
              <a:t>‹#›</a:t>
            </a:fld>
            <a:endParaRPr lang="it-IT" sz="1000" dirty="0">
              <a:solidFill>
                <a:schemeClr val="tx1"/>
              </a:solidFill>
              <a:cs typeface="Arial" pitchFamily="34" charset="0"/>
            </a:endParaRPr>
          </a:p>
        </p:txBody>
      </p:sp>
    </p:spTree>
    <p:extLst>
      <p:ext uri="{BB962C8B-B14F-4D97-AF65-F5344CB8AC3E}">
        <p14:creationId xmlns:p14="http://schemas.microsoft.com/office/powerpoint/2010/main" val="3416440225"/>
      </p:ext>
    </p:extLst>
  </p:cSld>
  <p:clrMap bg1="lt1" tx1="dk1" bg2="lt2" tx2="dk2" accent1="accent1" accent2="accent2" accent3="accent3" accent4="accent4" accent5="accent5" accent6="accent6" hlink="hlink" folHlink="folHlink"/>
  <p:sldLayoutIdLst>
    <p:sldLayoutId id="2147483651" r:id="rId1"/>
    <p:sldLayoutId id="2147483656"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ggetto 1" hidden="1"/>
          <p:cNvGraphicFramePr>
            <a:graphicFrameLocks noChangeAspect="1"/>
          </p:cNvGraphicFramePr>
          <p:nvPr userDrawn="1">
            <p:custDataLst>
              <p:tags r:id="rId4"/>
            </p:custDataLst>
            <p:extLst>
              <p:ext uri="{D42A27DB-BD31-4B8C-83A1-F6EECF244321}">
                <p14:modId xmlns:p14="http://schemas.microsoft.com/office/powerpoint/2010/main" val="2066609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69" name="Diapositiva think-cell" r:id="rId5" imgW="270" imgH="270" progId="TCLayout.ActiveDocument.1">
                  <p:embed/>
                </p:oleObj>
              </mc:Choice>
              <mc:Fallback>
                <p:oleObj name="Diapositiva think-cell"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706490871"/>
      </p:ext>
    </p:extLst>
  </p:cSld>
  <p:clrMap bg1="lt1" tx1="dk1" bg2="lt2" tx2="dk2" accent1="accent1" accent2="accent2" accent3="accent3" accent4="accent4" accent5="accent5" accent6="accent6" hlink="hlink" folHlink="folHlink"/>
  <p:sldLayoutIdLst>
    <p:sldLayoutId id="2147483655" r:id="rId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16.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Layout" Target="../slideLayouts/slideLayout16.xml"/><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jpeg"/><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8.emf"/><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jpeg"/><Relationship Id="rId4" Type="http://schemas.openxmlformats.org/officeDocument/2006/relationships/image" Target="../media/image8.pn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eg"/><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18.emf"/></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eg"/><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1.png"/><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22.wmf"/></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image" Target="../media/image23.emf"/></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5.emf"/><Relationship Id="rId1" Type="http://schemas.openxmlformats.org/officeDocument/2006/relationships/slideLayout" Target="../slideLayouts/slideLayout16.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611188" y="2324967"/>
            <a:ext cx="7191375"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6pPr>
            <a:lvl7pPr marL="29718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7pPr>
            <a:lvl8pPr marL="34290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8pPr>
            <a:lvl9pPr marL="38862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9pPr>
          </a:lstStyle>
          <a:p>
            <a:pPr eaLnBrk="1" hangingPunct="1">
              <a:spcAft>
                <a:spcPct val="0"/>
              </a:spcAft>
              <a:buClrTx/>
              <a:buSzTx/>
              <a:buFontTx/>
              <a:buNone/>
            </a:pPr>
            <a:r>
              <a:rPr lang="it-IT" altLang="it-IT" sz="3200" b="1" dirty="0" smtClean="0"/>
              <a:t>Fogli Fideuram</a:t>
            </a:r>
          </a:p>
          <a:p>
            <a:pPr eaLnBrk="1" hangingPunct="1">
              <a:spcAft>
                <a:spcPct val="0"/>
              </a:spcAft>
              <a:buClrTx/>
              <a:buSzTx/>
              <a:buFontTx/>
              <a:buNone/>
            </a:pPr>
            <a:endParaRPr lang="it-IT" altLang="it-IT" sz="3200" b="1" dirty="0"/>
          </a:p>
          <a:p>
            <a:pPr eaLnBrk="1" hangingPunct="1">
              <a:spcAft>
                <a:spcPct val="0"/>
              </a:spcAft>
              <a:buClrTx/>
              <a:buSzTx/>
              <a:buFontTx/>
              <a:buNone/>
            </a:pPr>
            <a:r>
              <a:rPr lang="it-IT" altLang="it-IT" sz="3200" b="1" dirty="0" smtClean="0"/>
              <a:t>A Front End </a:t>
            </a:r>
            <a:r>
              <a:rPr lang="it-IT" altLang="it-IT" sz="3200" b="1" dirty="0" err="1" smtClean="0"/>
              <a:t>prototype</a:t>
            </a:r>
            <a:endParaRPr lang="it-IT" altLang="it-IT" sz="3200" b="1" dirty="0" smtClean="0"/>
          </a:p>
          <a:p>
            <a:pPr eaLnBrk="1" hangingPunct="1">
              <a:spcAft>
                <a:spcPct val="0"/>
              </a:spcAft>
              <a:buClrTx/>
              <a:buSzTx/>
              <a:buFontTx/>
              <a:buNone/>
            </a:pPr>
            <a:endParaRPr lang="it-IT" altLang="it-IT" sz="3200" b="1" dirty="0" smtClean="0"/>
          </a:p>
          <a:p>
            <a:pPr eaLnBrk="1" hangingPunct="1">
              <a:spcAft>
                <a:spcPct val="0"/>
              </a:spcAft>
              <a:buClrTx/>
              <a:buSzTx/>
              <a:buFontTx/>
              <a:buNone/>
            </a:pPr>
            <a:endParaRPr lang="it-IT" altLang="it-IT" sz="3200" b="1" dirty="0"/>
          </a:p>
          <a:p>
            <a:pPr eaLnBrk="1" hangingPunct="1">
              <a:spcAft>
                <a:spcPct val="0"/>
              </a:spcAft>
              <a:buClrTx/>
              <a:buSzTx/>
              <a:buFontTx/>
              <a:buNone/>
            </a:pPr>
            <a:endParaRPr lang="it-IT" altLang="it-IT" sz="3200" b="1" dirty="0" smtClean="0"/>
          </a:p>
          <a:p>
            <a:pPr eaLnBrk="1" hangingPunct="1">
              <a:spcAft>
                <a:spcPct val="0"/>
              </a:spcAft>
              <a:buClrTx/>
              <a:buSzTx/>
              <a:buFontTx/>
              <a:buNone/>
            </a:pPr>
            <a:endParaRPr lang="it-IT" altLang="it-IT" sz="3200" b="1" dirty="0" smtClean="0"/>
          </a:p>
        </p:txBody>
      </p:sp>
      <p:pic>
        <p:nvPicPr>
          <p:cNvPr id="3" name="Picture 6" descr="\\AMDLSERVER\01_aMDL\PROGETTI\01_In corso\08_0108_ISP Identity 2008\01_BANCHE DEL GRUPPO\60_fideuram\00_DEFINITIVI\KIT LOGHI\FIDEURAM_cmy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341612" y="6262172"/>
            <a:ext cx="8406854" cy="45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6" descr="\\AMDLSERVER\01_aMDL\PROGETTI\01_In corso\08_0108_ISP Identity 2008\01_BANCHE DEL GRUPPO\60_fideuram\00_DEFINITIVI\KIT LOGHI\FIDEURAM_cmyk.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7840" y="363538"/>
            <a:ext cx="4230687"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3885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323528" y="148416"/>
            <a:ext cx="71913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6pPr>
            <a:lvl7pPr marL="29718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7pPr>
            <a:lvl8pPr marL="34290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8pPr>
            <a:lvl9pPr marL="38862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9pPr>
          </a:lstStyle>
          <a:p>
            <a:pPr eaLnBrk="1" hangingPunct="1">
              <a:spcAft>
                <a:spcPct val="0"/>
              </a:spcAft>
              <a:buClrTx/>
              <a:buSzTx/>
              <a:buFontTx/>
              <a:buNone/>
            </a:pPr>
            <a:r>
              <a:rPr lang="en-US" altLang="it-IT" sz="2400" b="1" dirty="0" err="1" smtClean="0"/>
              <a:t>WebComponents</a:t>
            </a:r>
            <a:r>
              <a:rPr lang="en-US" altLang="it-IT" sz="2400" b="1" dirty="0" smtClean="0"/>
              <a:t> in HTML</a:t>
            </a:r>
            <a:r>
              <a:rPr lang="en-US" altLang="it-IT" sz="2400" b="1" dirty="0" smtClean="0"/>
              <a:t>	</a:t>
            </a:r>
            <a:endParaRPr lang="en-US" altLang="it-IT" sz="4400" b="1" dirty="0"/>
          </a:p>
        </p:txBody>
      </p:sp>
      <p:pic>
        <p:nvPicPr>
          <p:cNvPr id="26" name="Picture 6" descr="\\AMDLSERVER\01_aMDL\PROGETTI\01_In corso\08_0108_ISP Identity 2008\01_BANCHE DEL GRUPPO\60_fideuram\00_DEFINITIVI\KIT LOGHI\FIDEURAM_cmy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83612"/>
            <a:ext cx="9144000" cy="2603562"/>
          </a:xfrm>
          <a:prstGeom prst="rect">
            <a:avLst/>
          </a:prstGeom>
        </p:spPr>
      </p:pic>
      <p:pic>
        <p:nvPicPr>
          <p:cNvPr id="5120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105" y="1007182"/>
            <a:ext cx="4846935" cy="2676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a:xfrm>
            <a:off x="1331640" y="3683612"/>
            <a:ext cx="360040" cy="825508"/>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979712" y="3683612"/>
            <a:ext cx="1008112" cy="1761612"/>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699792" y="2142148"/>
            <a:ext cx="2448272" cy="33030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148064" y="1311151"/>
            <a:ext cx="3600400" cy="830997"/>
          </a:xfrm>
          <a:prstGeom prst="rect">
            <a:avLst/>
          </a:prstGeom>
          <a:noFill/>
        </p:spPr>
        <p:txBody>
          <a:bodyPr wrap="square" rtlCol="0">
            <a:spAutoFit/>
          </a:bodyPr>
          <a:lstStyle/>
          <a:p>
            <a:r>
              <a:rPr lang="en-US" sz="1200" dirty="0" smtClean="0"/>
              <a:t>Input needs to be provided to the component by its container. In this example the ‘Collection’ needs to receive the list of Fogli (here called ‘sheets’) that have to be displayed</a:t>
            </a:r>
          </a:p>
        </p:txBody>
      </p:sp>
      <p:cxnSp>
        <p:nvCxnSpPr>
          <p:cNvPr id="20" name="Straight Arrow Connector 19"/>
          <p:cNvCxnSpPr/>
          <p:nvPr/>
        </p:nvCxnSpPr>
        <p:spPr>
          <a:xfrm flipV="1">
            <a:off x="4572000" y="2852936"/>
            <a:ext cx="1224136" cy="25922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824467" y="2564904"/>
            <a:ext cx="3068013" cy="646331"/>
          </a:xfrm>
          <a:prstGeom prst="rect">
            <a:avLst/>
          </a:prstGeom>
          <a:noFill/>
        </p:spPr>
        <p:txBody>
          <a:bodyPr wrap="square" rtlCol="0">
            <a:spAutoFit/>
          </a:bodyPr>
          <a:lstStyle/>
          <a:p>
            <a:r>
              <a:rPr lang="en-US" sz="1200" dirty="0" smtClean="0"/>
              <a:t>The component can also send output to the outside world in form of events  which other interested components can subscribe to</a:t>
            </a:r>
          </a:p>
        </p:txBody>
      </p:sp>
    </p:spTree>
    <p:extLst>
      <p:ext uri="{BB962C8B-B14F-4D97-AF65-F5344CB8AC3E}">
        <p14:creationId xmlns:p14="http://schemas.microsoft.com/office/powerpoint/2010/main" val="14000078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323528" y="148416"/>
            <a:ext cx="871296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6pPr>
            <a:lvl7pPr marL="29718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7pPr>
            <a:lvl8pPr marL="34290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8pPr>
            <a:lvl9pPr marL="38862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9pPr>
          </a:lstStyle>
          <a:p>
            <a:pPr eaLnBrk="1" hangingPunct="1">
              <a:spcAft>
                <a:spcPct val="0"/>
              </a:spcAft>
              <a:buClrTx/>
              <a:buSzTx/>
              <a:buFontTx/>
              <a:buNone/>
            </a:pPr>
            <a:r>
              <a:rPr lang="en-US" altLang="it-IT" sz="2400" b="1" dirty="0" err="1" smtClean="0"/>
              <a:t>WebComponents</a:t>
            </a:r>
            <a:r>
              <a:rPr lang="en-US" altLang="it-IT" sz="2400" b="1" dirty="0" smtClean="0"/>
              <a:t> in Angular2 – code for Comparator page</a:t>
            </a:r>
            <a:r>
              <a:rPr lang="en-US" altLang="it-IT" sz="2400" b="1" dirty="0" smtClean="0"/>
              <a:t>	</a:t>
            </a:r>
            <a:endParaRPr lang="en-US" altLang="it-IT" sz="4400" b="1" dirty="0"/>
          </a:p>
        </p:txBody>
      </p:sp>
      <p:pic>
        <p:nvPicPr>
          <p:cNvPr id="26" name="Picture 6" descr="\\AMDLSERVER\01_aMDL\PROGETTI\01_In corso\08_0108_ISP Identity 2008\01_BANCHE DEL GRUPPO\60_fideuram\00_DEFINITIVI\KIT LOGHI\FIDEURAM_cmy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4466"/>
            <a:ext cx="7452320" cy="337463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468" y="3717032"/>
            <a:ext cx="3947840" cy="3178225"/>
          </a:xfrm>
          <a:prstGeom prst="rect">
            <a:avLst/>
          </a:prstGeom>
        </p:spPr>
      </p:pic>
      <p:sp>
        <p:nvSpPr>
          <p:cNvPr id="14" name="TextBox 13"/>
          <p:cNvSpPr txBox="1"/>
          <p:nvPr/>
        </p:nvSpPr>
        <p:spPr>
          <a:xfrm>
            <a:off x="323528" y="4266962"/>
            <a:ext cx="4608512" cy="2123658"/>
          </a:xfrm>
          <a:prstGeom prst="rect">
            <a:avLst/>
          </a:prstGeom>
          <a:noFill/>
        </p:spPr>
        <p:txBody>
          <a:bodyPr wrap="square" rtlCol="0">
            <a:spAutoFit/>
          </a:bodyPr>
          <a:lstStyle/>
          <a:p>
            <a:r>
              <a:rPr lang="en-US" sz="1200" dirty="0" smtClean="0"/>
              <a:t>To realize the Comparison page we have developed a new component that has only to compose and orchestrate other components already available.</a:t>
            </a:r>
          </a:p>
          <a:p>
            <a:r>
              <a:rPr lang="en-US" sz="1200" dirty="0" smtClean="0"/>
              <a:t>The new component (along Angular2 </a:t>
            </a:r>
            <a:r>
              <a:rPr lang="en-US" sz="1200" dirty="0" err="1" smtClean="0"/>
              <a:t>gudelines</a:t>
            </a:r>
            <a:r>
              <a:rPr lang="en-US" sz="1200" dirty="0" smtClean="0"/>
              <a:t>) consist of:</a:t>
            </a:r>
          </a:p>
          <a:p>
            <a:pPr marL="171450" indent="-171450">
              <a:buFont typeface="Arial" panose="020B0604020202020204" pitchFamily="34" charset="0"/>
              <a:buChar char="•"/>
            </a:pPr>
            <a:r>
              <a:rPr lang="en-US" sz="1200" dirty="0" smtClean="0"/>
              <a:t>One Template (HTML5 enhanced with components)</a:t>
            </a:r>
          </a:p>
          <a:p>
            <a:pPr marL="171450" indent="-171450">
              <a:buFont typeface="Arial" panose="020B0604020202020204" pitchFamily="34" charset="0"/>
              <a:buChar char="•"/>
            </a:pPr>
            <a:r>
              <a:rPr lang="en-US" sz="1200" dirty="0" smtClean="0"/>
              <a:t>One Class file (Typescript)</a:t>
            </a:r>
          </a:p>
          <a:p>
            <a:pPr marL="171450" indent="-171450">
              <a:buFont typeface="Arial" panose="020B0604020202020204" pitchFamily="34" charset="0"/>
              <a:buChar char="•"/>
            </a:pPr>
            <a:endParaRPr lang="en-US" sz="1200" dirty="0"/>
          </a:p>
          <a:p>
            <a:r>
              <a:rPr lang="en-US" sz="1200" dirty="0" smtClean="0"/>
              <a:t>It is possible to appreciate the limited amount of code that needs to be developed to implement a complex function such as comparison. This is made possible by the fact that we heavily leverage a well defined component design.</a:t>
            </a:r>
            <a:endParaRPr lang="en-US" sz="1200" dirty="0" smtClean="0"/>
          </a:p>
        </p:txBody>
      </p:sp>
    </p:spTree>
    <p:extLst>
      <p:ext uri="{BB962C8B-B14F-4D97-AF65-F5344CB8AC3E}">
        <p14:creationId xmlns:p14="http://schemas.microsoft.com/office/powerpoint/2010/main" val="32823147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323528" y="148416"/>
            <a:ext cx="871296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6pPr>
            <a:lvl7pPr marL="29718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7pPr>
            <a:lvl8pPr marL="34290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8pPr>
            <a:lvl9pPr marL="38862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9pPr>
          </a:lstStyle>
          <a:p>
            <a:pPr eaLnBrk="1" hangingPunct="1">
              <a:spcAft>
                <a:spcPct val="0"/>
              </a:spcAft>
              <a:buClrTx/>
              <a:buSzTx/>
              <a:buFontTx/>
              <a:buNone/>
            </a:pPr>
            <a:r>
              <a:rPr lang="en-US" altLang="it-IT" sz="2400" b="1" dirty="0" smtClean="0"/>
              <a:t>Conclusions</a:t>
            </a:r>
            <a:r>
              <a:rPr lang="en-US" altLang="it-IT" sz="2400" b="1" dirty="0" smtClean="0"/>
              <a:t>	</a:t>
            </a:r>
            <a:endParaRPr lang="en-US" altLang="it-IT" sz="4400" b="1" dirty="0"/>
          </a:p>
        </p:txBody>
      </p:sp>
      <p:pic>
        <p:nvPicPr>
          <p:cNvPr id="7" name="Picture 6" descr="\\AMDLSERVER\01_aMDL\PROGETTI\01_In corso\08_0108_ISP Identity 2008\01_BANCHE DEL GRUPPO\60_fideuram\00_DEFINITIVI\KIT LOGHI\FIDEURAM_cmy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tangolo 83"/>
          <p:cNvSpPr/>
          <p:nvPr/>
        </p:nvSpPr>
        <p:spPr>
          <a:xfrm>
            <a:off x="265393" y="1014126"/>
            <a:ext cx="4044556" cy="1838810"/>
          </a:xfrm>
          <a:prstGeom prst="rect">
            <a:avLst/>
          </a:prstGeom>
          <a:solidFill>
            <a:schemeClr val="bg1">
              <a:lumMod val="95000"/>
              <a:alpha val="78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ttangolo 89"/>
          <p:cNvSpPr/>
          <p:nvPr/>
        </p:nvSpPr>
        <p:spPr>
          <a:xfrm rot="5400000">
            <a:off x="2037423" y="-605479"/>
            <a:ext cx="468000" cy="3928447"/>
          </a:xfrm>
          <a:prstGeom prst="rect">
            <a:avLst/>
          </a:prstGeom>
          <a:solidFill>
            <a:srgbClr val="FFC000"/>
          </a:solidFill>
          <a:ln>
            <a:solidFill>
              <a:srgbClr val="FFD347"/>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smtClean="0"/>
              <a:t>Why we wanted to develop the Prototype</a:t>
            </a:r>
            <a:endParaRPr lang="en-US" sz="1600" b="1" dirty="0"/>
          </a:p>
        </p:txBody>
      </p:sp>
      <p:sp>
        <p:nvSpPr>
          <p:cNvPr id="10" name="TextBox 9"/>
          <p:cNvSpPr txBox="1"/>
          <p:nvPr/>
        </p:nvSpPr>
        <p:spPr>
          <a:xfrm>
            <a:off x="307200" y="1704589"/>
            <a:ext cx="3928448" cy="1015663"/>
          </a:xfrm>
          <a:prstGeom prst="rect">
            <a:avLst/>
          </a:prstGeom>
          <a:noFill/>
        </p:spPr>
        <p:txBody>
          <a:bodyPr wrap="square" rtlCol="0">
            <a:spAutoFit/>
          </a:bodyPr>
          <a:lstStyle/>
          <a:p>
            <a:r>
              <a:rPr lang="en-US" sz="1200" dirty="0" smtClean="0"/>
              <a:t>Prove on a real life scenario the key advantages promised by the trendiest web architectures:</a:t>
            </a:r>
          </a:p>
          <a:p>
            <a:pPr marL="171450" indent="-171450">
              <a:buFont typeface="Arial" panose="020B0604020202020204" pitchFamily="34" charset="0"/>
              <a:buChar char="•"/>
            </a:pPr>
            <a:r>
              <a:rPr lang="en-US" sz="1200" dirty="0" smtClean="0"/>
              <a:t>Reusability </a:t>
            </a:r>
            <a:r>
              <a:rPr lang="en-US" sz="1200" dirty="0" smtClean="0"/>
              <a:t>of </a:t>
            </a:r>
            <a:r>
              <a:rPr lang="en-US" sz="1200" dirty="0" smtClean="0"/>
              <a:t>components</a:t>
            </a:r>
          </a:p>
          <a:p>
            <a:pPr marL="171450" indent="-171450">
              <a:buFont typeface="Arial" panose="020B0604020202020204" pitchFamily="34" charset="0"/>
              <a:buChar char="•"/>
            </a:pPr>
            <a:r>
              <a:rPr lang="en-US" sz="1200" dirty="0" smtClean="0"/>
              <a:t>Simplified </a:t>
            </a:r>
            <a:r>
              <a:rPr lang="en-US" sz="1200" dirty="0" smtClean="0"/>
              <a:t>and rapid </a:t>
            </a:r>
            <a:r>
              <a:rPr lang="en-US" sz="1200" dirty="0" smtClean="0"/>
              <a:t>development</a:t>
            </a:r>
          </a:p>
          <a:p>
            <a:pPr marL="171450" indent="-171450">
              <a:buFont typeface="Arial" panose="020B0604020202020204" pitchFamily="34" charset="0"/>
              <a:buChar char="•"/>
            </a:pPr>
            <a:r>
              <a:rPr lang="en-US" sz="1200" dirty="0"/>
              <a:t>Improvement of performances (qualitative</a:t>
            </a:r>
            <a:r>
              <a:rPr lang="en-US" sz="1200" dirty="0" smtClean="0"/>
              <a:t>)</a:t>
            </a:r>
            <a:endParaRPr lang="en-US" sz="1200" dirty="0" smtClean="0"/>
          </a:p>
        </p:txBody>
      </p:sp>
    </p:spTree>
    <p:extLst>
      <p:ext uri="{BB962C8B-B14F-4D97-AF65-F5344CB8AC3E}">
        <p14:creationId xmlns:p14="http://schemas.microsoft.com/office/powerpoint/2010/main" val="6099359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323528" y="148416"/>
            <a:ext cx="71913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6pPr>
            <a:lvl7pPr marL="29718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7pPr>
            <a:lvl8pPr marL="34290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8pPr>
            <a:lvl9pPr marL="38862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9pPr>
          </a:lstStyle>
          <a:p>
            <a:pPr eaLnBrk="1" hangingPunct="1">
              <a:spcAft>
                <a:spcPct val="0"/>
              </a:spcAft>
              <a:buClrTx/>
              <a:buSzTx/>
              <a:buFontTx/>
              <a:buNone/>
            </a:pPr>
            <a:r>
              <a:rPr lang="en-US" altLang="it-IT" sz="2400" b="1" dirty="0" smtClean="0"/>
              <a:t>Fogli Dashboard – the first composite page	</a:t>
            </a:r>
            <a:endParaRPr lang="en-US" altLang="it-IT" sz="4400" b="1" dirty="0"/>
          </a:p>
        </p:txBody>
      </p:sp>
      <p:pic>
        <p:nvPicPr>
          <p:cNvPr id="26" name="Picture 6" descr="\\AMDLSERVER\01_aMDL\PROGETTI\01_In corso\08_0108_ISP Identity 2008\01_BANCHE DEL GRUPPO\60_fideuram\00_DEFINITIVI\KIT LOGHI\FIDEURAM_cmy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052736"/>
            <a:ext cx="1540197" cy="1327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395536" y="2204864"/>
            <a:ext cx="3802511" cy="3267689"/>
            <a:chOff x="395536" y="2204864"/>
            <a:chExt cx="3802511" cy="3267689"/>
          </a:xfrm>
        </p:grpSpPr>
        <p:grpSp>
          <p:nvGrpSpPr>
            <p:cNvPr id="47" name="Gruppo 2"/>
            <p:cNvGrpSpPr/>
            <p:nvPr/>
          </p:nvGrpSpPr>
          <p:grpSpPr>
            <a:xfrm>
              <a:off x="2399472" y="2238856"/>
              <a:ext cx="1798575" cy="3233697"/>
              <a:chOff x="7142285" y="-877176"/>
              <a:chExt cx="1798575" cy="3233697"/>
            </a:xfrm>
          </p:grpSpPr>
          <p:sp>
            <p:nvSpPr>
              <p:cNvPr id="48" name="Rettangolo 82"/>
              <p:cNvSpPr/>
              <p:nvPr/>
            </p:nvSpPr>
            <p:spPr>
              <a:xfrm>
                <a:off x="7254949" y="857309"/>
                <a:ext cx="1669091" cy="1499212"/>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CasellaDiTesto 237"/>
              <p:cNvSpPr txBox="1"/>
              <p:nvPr/>
            </p:nvSpPr>
            <p:spPr>
              <a:xfrm>
                <a:off x="7142285" y="900706"/>
                <a:ext cx="1798575" cy="430887"/>
              </a:xfrm>
              <a:prstGeom prst="rect">
                <a:avLst/>
              </a:prstGeom>
              <a:noFill/>
            </p:spPr>
            <p:txBody>
              <a:bodyPr wrap="square" rtlCol="0">
                <a:spAutoFit/>
              </a:bodyPr>
              <a:lstStyle/>
              <a:p>
                <a:pPr algn="ctr"/>
                <a:r>
                  <a:rPr lang="en-US" sz="1100" dirty="0" smtClean="0"/>
                  <a:t>SIMULAZIONE </a:t>
                </a:r>
              </a:p>
              <a:p>
                <a:pPr algn="ctr"/>
                <a:r>
                  <a:rPr lang="en-US" sz="1100" dirty="0" smtClean="0"/>
                  <a:t>FOGLIO</a:t>
                </a:r>
                <a:endParaRPr lang="en-US" sz="1100" dirty="0"/>
              </a:p>
            </p:txBody>
          </p:sp>
          <p:pic>
            <p:nvPicPr>
              <p:cNvPr id="50" name="Immagine 252"/>
              <p:cNvPicPr>
                <a:picLocks noChangeAspect="1"/>
              </p:cNvPicPr>
              <p:nvPr/>
            </p:nvPicPr>
            <p:blipFill>
              <a:blip r:embed="rId4"/>
              <a:stretch>
                <a:fillRect/>
              </a:stretch>
            </p:blipFill>
            <p:spPr>
              <a:xfrm>
                <a:off x="7388018" y="1340026"/>
                <a:ext cx="1428527" cy="828000"/>
              </a:xfrm>
              <a:prstGeom prst="rect">
                <a:avLst/>
              </a:prstGeom>
              <a:ln>
                <a:solidFill>
                  <a:schemeClr val="bg1">
                    <a:lumMod val="85000"/>
                  </a:schemeClr>
                </a:solidFill>
              </a:ln>
            </p:spPr>
          </p:pic>
          <p:pic>
            <p:nvPicPr>
              <p:cNvPr id="51" name="Immagine 43" descr="[BF] Cover_Clienti Beige.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8569969" y="846599"/>
                <a:ext cx="354071" cy="289706"/>
              </a:xfrm>
              <a:prstGeom prst="rect">
                <a:avLst/>
              </a:prstGeom>
              <a:noFill/>
              <a:ln>
                <a:noFill/>
              </a:ln>
            </p:spPr>
          </p:pic>
          <p:pic>
            <p:nvPicPr>
              <p:cNvPr id="52" name="Immagine 43" descr="[BF] Cover_Clienti Beige.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8569969" y="-877176"/>
                <a:ext cx="354071" cy="289706"/>
              </a:xfrm>
              <a:prstGeom prst="rect">
                <a:avLst/>
              </a:prstGeom>
              <a:noFill/>
              <a:ln>
                <a:noFill/>
              </a:ln>
            </p:spPr>
          </p:pic>
        </p:grpSp>
        <p:sp>
          <p:nvSpPr>
            <p:cNvPr id="53" name="Rettangolo 92"/>
            <p:cNvSpPr/>
            <p:nvPr/>
          </p:nvSpPr>
          <p:spPr>
            <a:xfrm>
              <a:off x="638634" y="3979873"/>
              <a:ext cx="1669091" cy="1492680"/>
            </a:xfrm>
            <a:prstGeom prst="rect">
              <a:avLst/>
            </a:prstGeom>
            <a:solidFill>
              <a:schemeClr val="accent1">
                <a:lumMod val="75000"/>
                <a:alpha val="45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4" name="Immagine 238"/>
            <p:cNvPicPr>
              <a:picLocks noChangeAspect="1"/>
            </p:cNvPicPr>
            <p:nvPr/>
          </p:nvPicPr>
          <p:blipFill>
            <a:blip r:embed="rId6"/>
            <a:stretch>
              <a:fillRect/>
            </a:stretch>
          </p:blipFill>
          <p:spPr>
            <a:xfrm>
              <a:off x="807428" y="4202627"/>
              <a:ext cx="1378499" cy="1214000"/>
            </a:xfrm>
            <a:prstGeom prst="rect">
              <a:avLst/>
            </a:prstGeom>
            <a:ln>
              <a:solidFill>
                <a:schemeClr val="bg1">
                  <a:lumMod val="85000"/>
                </a:schemeClr>
              </a:solidFill>
            </a:ln>
          </p:spPr>
        </p:pic>
        <p:sp>
          <p:nvSpPr>
            <p:cNvPr id="55" name="Rettangolo 91"/>
            <p:cNvSpPr/>
            <p:nvPr/>
          </p:nvSpPr>
          <p:spPr>
            <a:xfrm>
              <a:off x="638634" y="2258344"/>
              <a:ext cx="1669091" cy="1492680"/>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6" name="Immagine 227"/>
            <p:cNvPicPr>
              <a:picLocks noChangeAspect="1"/>
            </p:cNvPicPr>
            <p:nvPr/>
          </p:nvPicPr>
          <p:blipFill>
            <a:blip r:embed="rId7"/>
            <a:stretch>
              <a:fillRect/>
            </a:stretch>
          </p:blipFill>
          <p:spPr>
            <a:xfrm>
              <a:off x="775425" y="2581389"/>
              <a:ext cx="1436401" cy="1132872"/>
            </a:xfrm>
            <a:prstGeom prst="rect">
              <a:avLst/>
            </a:prstGeom>
            <a:ln>
              <a:solidFill>
                <a:schemeClr val="bg1">
                  <a:lumMod val="85000"/>
                </a:schemeClr>
              </a:solidFill>
            </a:ln>
          </p:spPr>
        </p:pic>
        <p:sp>
          <p:nvSpPr>
            <p:cNvPr id="57" name="CasellaDiTesto 234"/>
            <p:cNvSpPr txBox="1"/>
            <p:nvPr/>
          </p:nvSpPr>
          <p:spPr>
            <a:xfrm>
              <a:off x="540862" y="2283374"/>
              <a:ext cx="1798575" cy="261610"/>
            </a:xfrm>
            <a:prstGeom prst="rect">
              <a:avLst/>
            </a:prstGeom>
            <a:noFill/>
          </p:spPr>
          <p:txBody>
            <a:bodyPr wrap="square" rtlCol="0">
              <a:spAutoFit/>
            </a:bodyPr>
            <a:lstStyle/>
            <a:p>
              <a:pPr algn="ctr"/>
              <a:r>
                <a:rPr lang="en-US" sz="1100" dirty="0" smtClean="0"/>
                <a:t>LISTA FOGLI</a:t>
              </a:r>
              <a:endParaRPr lang="en-US" sz="1100" dirty="0"/>
            </a:p>
          </p:txBody>
        </p:sp>
        <p:pic>
          <p:nvPicPr>
            <p:cNvPr id="58" name="Immagine 43" descr="[BF] Cover_Clienti Beige.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1939207" y="2234518"/>
              <a:ext cx="354071" cy="289706"/>
            </a:xfrm>
            <a:prstGeom prst="rect">
              <a:avLst/>
            </a:prstGeom>
            <a:noFill/>
            <a:ln>
              <a:noFill/>
            </a:ln>
          </p:spPr>
        </p:pic>
        <p:sp>
          <p:nvSpPr>
            <p:cNvPr id="59" name="Rettangolo 81"/>
            <p:cNvSpPr/>
            <p:nvPr/>
          </p:nvSpPr>
          <p:spPr>
            <a:xfrm>
              <a:off x="2518157" y="2258344"/>
              <a:ext cx="1669091" cy="1492680"/>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CasellaDiTesto 228"/>
            <p:cNvSpPr txBox="1"/>
            <p:nvPr/>
          </p:nvSpPr>
          <p:spPr>
            <a:xfrm>
              <a:off x="2398494" y="2204864"/>
              <a:ext cx="1798575" cy="430887"/>
            </a:xfrm>
            <a:prstGeom prst="rect">
              <a:avLst/>
            </a:prstGeom>
            <a:noFill/>
          </p:spPr>
          <p:txBody>
            <a:bodyPr wrap="square" rtlCol="0">
              <a:spAutoFit/>
            </a:bodyPr>
            <a:lstStyle/>
            <a:p>
              <a:pPr algn="ctr"/>
              <a:r>
                <a:rPr lang="en-US" sz="1100" dirty="0" smtClean="0"/>
                <a:t> SCHEDA FOGLIO</a:t>
              </a:r>
            </a:p>
            <a:p>
              <a:pPr algn="ctr"/>
              <a:r>
                <a:rPr lang="en-US" sz="1100" dirty="0" smtClean="0"/>
                <a:t>VISTA PB </a:t>
              </a:r>
            </a:p>
          </p:txBody>
        </p:sp>
        <p:pic>
          <p:nvPicPr>
            <p:cNvPr id="61" name="Immagine 251"/>
            <p:cNvPicPr>
              <a:picLocks noChangeAspect="1"/>
            </p:cNvPicPr>
            <p:nvPr/>
          </p:nvPicPr>
          <p:blipFill>
            <a:blip r:embed="rId8"/>
            <a:stretch>
              <a:fillRect/>
            </a:stretch>
          </p:blipFill>
          <p:spPr>
            <a:xfrm>
              <a:off x="2700842" y="2591717"/>
              <a:ext cx="1255228" cy="1105200"/>
            </a:xfrm>
            <a:prstGeom prst="rect">
              <a:avLst/>
            </a:prstGeom>
            <a:solidFill>
              <a:schemeClr val="accent1">
                <a:lumMod val="75000"/>
                <a:alpha val="45000"/>
              </a:schemeClr>
            </a:solidFill>
            <a:ln w="19050">
              <a:solidFill>
                <a:schemeClr val="tx2"/>
              </a:solidFill>
            </a:ln>
          </p:spPr>
        </p:pic>
        <p:sp>
          <p:nvSpPr>
            <p:cNvPr id="62" name="CasellaDiTesto 253"/>
            <p:cNvSpPr txBox="1"/>
            <p:nvPr/>
          </p:nvSpPr>
          <p:spPr>
            <a:xfrm>
              <a:off x="395536" y="3957405"/>
              <a:ext cx="1798575" cy="261610"/>
            </a:xfrm>
            <a:prstGeom prst="rect">
              <a:avLst/>
            </a:prstGeom>
            <a:noFill/>
          </p:spPr>
          <p:txBody>
            <a:bodyPr wrap="square" rtlCol="0">
              <a:spAutoFit/>
            </a:bodyPr>
            <a:lstStyle/>
            <a:p>
              <a:pPr algn="ctr"/>
              <a:r>
                <a:rPr lang="en-US" sz="1100" dirty="0" smtClean="0"/>
                <a:t>CONFRONTO FOGLI</a:t>
              </a:r>
              <a:endParaRPr lang="en-US" sz="1100" dirty="0"/>
            </a:p>
          </p:txBody>
        </p:sp>
        <p:grpSp>
          <p:nvGrpSpPr>
            <p:cNvPr id="63" name="Gruppo 1"/>
            <p:cNvGrpSpPr/>
            <p:nvPr/>
          </p:nvGrpSpPr>
          <p:grpSpPr>
            <a:xfrm>
              <a:off x="1829598" y="3958526"/>
              <a:ext cx="573339" cy="289706"/>
              <a:chOff x="4139952" y="2898921"/>
              <a:chExt cx="573339" cy="289706"/>
            </a:xfrm>
          </p:grpSpPr>
          <p:pic>
            <p:nvPicPr>
              <p:cNvPr id="64" name="Immagine 43" descr="[BF] Cover_Clienti Beige.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39952" y="2898921"/>
                <a:ext cx="354071" cy="289706"/>
              </a:xfrm>
              <a:prstGeom prst="rect">
                <a:avLst/>
              </a:prstGeom>
              <a:noFill/>
              <a:ln>
                <a:noFill/>
              </a:ln>
            </p:spPr>
          </p:pic>
          <p:grpSp>
            <p:nvGrpSpPr>
              <p:cNvPr id="65" name="Group 205"/>
              <p:cNvGrpSpPr/>
              <p:nvPr/>
            </p:nvGrpSpPr>
            <p:grpSpPr>
              <a:xfrm>
                <a:off x="4517743" y="2926217"/>
                <a:ext cx="195548" cy="213617"/>
                <a:chOff x="5380691" y="2571071"/>
                <a:chExt cx="275292" cy="353872"/>
              </a:xfrm>
            </p:grpSpPr>
            <p:sp>
              <p:nvSpPr>
                <p:cNvPr id="66" name="Pie 206"/>
                <p:cNvSpPr/>
                <p:nvPr/>
              </p:nvSpPr>
              <p:spPr bwMode="auto">
                <a:xfrm rot="10800000">
                  <a:off x="5380691" y="2749008"/>
                  <a:ext cx="275292" cy="175935"/>
                </a:xfrm>
                <a:prstGeom prst="pie">
                  <a:avLst>
                    <a:gd name="adj1" fmla="val 0"/>
                    <a:gd name="adj2" fmla="val 10798504"/>
                  </a:avLst>
                </a:prstGeom>
                <a:solidFill>
                  <a:srgbClr val="3C3C3B"/>
                </a:solidFill>
                <a:ln w="9525" cap="flat" cmpd="sng" algn="ctr">
                  <a:solidFill>
                    <a:srgbClr val="3C3C3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endParaRPr lang="en-US" sz="600" kern="0" dirty="0">
                    <a:solidFill>
                      <a:srgbClr val="000000"/>
                    </a:solidFill>
                  </a:endParaRPr>
                </a:p>
              </p:txBody>
            </p:sp>
            <p:sp>
              <p:nvSpPr>
                <p:cNvPr id="67" name="Oval 207"/>
                <p:cNvSpPr/>
                <p:nvPr/>
              </p:nvSpPr>
              <p:spPr bwMode="auto">
                <a:xfrm>
                  <a:off x="5420145" y="2571071"/>
                  <a:ext cx="196385" cy="196385"/>
                </a:xfrm>
                <a:prstGeom prst="ellipse">
                  <a:avLst/>
                </a:prstGeom>
                <a:solidFill>
                  <a:srgbClr val="3C3C3B"/>
                </a:solidFill>
                <a:ln w="1905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endParaRPr lang="en-US" sz="600" kern="0" dirty="0">
                    <a:solidFill>
                      <a:srgbClr val="000000"/>
                    </a:solidFill>
                  </a:endParaRPr>
                </a:p>
              </p:txBody>
            </p:sp>
          </p:grpSp>
        </p:grpSp>
      </p:grpSp>
    </p:spTree>
    <p:extLst>
      <p:ext uri="{BB962C8B-B14F-4D97-AF65-F5344CB8AC3E}">
        <p14:creationId xmlns:p14="http://schemas.microsoft.com/office/powerpoint/2010/main" val="27082592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323528" y="148416"/>
            <a:ext cx="71913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6pPr>
            <a:lvl7pPr marL="29718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7pPr>
            <a:lvl8pPr marL="34290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8pPr>
            <a:lvl9pPr marL="38862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9pPr>
          </a:lstStyle>
          <a:p>
            <a:pPr eaLnBrk="1" hangingPunct="1">
              <a:spcAft>
                <a:spcPct val="0"/>
              </a:spcAft>
              <a:buClrTx/>
              <a:buSzTx/>
              <a:buFontTx/>
              <a:buNone/>
            </a:pPr>
            <a:r>
              <a:rPr lang="en-US" altLang="it-IT" sz="2400" b="1" dirty="0" smtClean="0"/>
              <a:t>The genesis	</a:t>
            </a:r>
            <a:endParaRPr lang="en-US" altLang="it-IT" sz="4400"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V="1">
            <a:off x="341612" y="6262172"/>
            <a:ext cx="8406854" cy="45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ttangolo 83"/>
          <p:cNvSpPr/>
          <p:nvPr/>
        </p:nvSpPr>
        <p:spPr>
          <a:xfrm>
            <a:off x="395536" y="1052736"/>
            <a:ext cx="4044556" cy="4959416"/>
          </a:xfrm>
          <a:prstGeom prst="rect">
            <a:avLst/>
          </a:prstGeom>
          <a:solidFill>
            <a:schemeClr val="bg1">
              <a:lumMod val="95000"/>
              <a:alpha val="78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uppo 2"/>
          <p:cNvGrpSpPr/>
          <p:nvPr/>
        </p:nvGrpSpPr>
        <p:grpSpPr>
          <a:xfrm>
            <a:off x="2399472" y="2238856"/>
            <a:ext cx="1798575" cy="3233697"/>
            <a:chOff x="7142285" y="-877176"/>
            <a:chExt cx="1798575" cy="3233697"/>
          </a:xfrm>
        </p:grpSpPr>
        <p:sp>
          <p:nvSpPr>
            <p:cNvPr id="12" name="Rettangolo 82"/>
            <p:cNvSpPr/>
            <p:nvPr/>
          </p:nvSpPr>
          <p:spPr>
            <a:xfrm>
              <a:off x="7254949" y="857309"/>
              <a:ext cx="1669091" cy="1499212"/>
            </a:xfrm>
            <a:prstGeom prst="rect">
              <a:avLst/>
            </a:prstGeom>
            <a:solidFill>
              <a:schemeClr val="accent1">
                <a:lumMod val="75000"/>
                <a:alpha val="45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asellaDiTesto 237"/>
            <p:cNvSpPr txBox="1"/>
            <p:nvPr/>
          </p:nvSpPr>
          <p:spPr>
            <a:xfrm>
              <a:off x="7142285" y="900706"/>
              <a:ext cx="1798575" cy="430887"/>
            </a:xfrm>
            <a:prstGeom prst="rect">
              <a:avLst/>
            </a:prstGeom>
            <a:noFill/>
          </p:spPr>
          <p:txBody>
            <a:bodyPr wrap="square" rtlCol="0">
              <a:spAutoFit/>
            </a:bodyPr>
            <a:lstStyle/>
            <a:p>
              <a:pPr algn="ctr"/>
              <a:r>
                <a:rPr lang="en-US" sz="1100" dirty="0" smtClean="0"/>
                <a:t>SIMULAZIONE </a:t>
              </a:r>
            </a:p>
            <a:p>
              <a:pPr algn="ctr"/>
              <a:r>
                <a:rPr lang="en-US" sz="1100" dirty="0" smtClean="0"/>
                <a:t>FOGLIO</a:t>
              </a:r>
              <a:endParaRPr lang="en-US" sz="1100" dirty="0"/>
            </a:p>
          </p:txBody>
        </p:sp>
        <p:pic>
          <p:nvPicPr>
            <p:cNvPr id="14" name="Immagine 252"/>
            <p:cNvPicPr>
              <a:picLocks noChangeAspect="1"/>
            </p:cNvPicPr>
            <p:nvPr/>
          </p:nvPicPr>
          <p:blipFill>
            <a:blip r:embed="rId3"/>
            <a:stretch>
              <a:fillRect/>
            </a:stretch>
          </p:blipFill>
          <p:spPr>
            <a:xfrm>
              <a:off x="7388018" y="1340026"/>
              <a:ext cx="1428527" cy="828000"/>
            </a:xfrm>
            <a:prstGeom prst="rect">
              <a:avLst/>
            </a:prstGeom>
            <a:ln>
              <a:solidFill>
                <a:schemeClr val="bg1">
                  <a:lumMod val="85000"/>
                </a:schemeClr>
              </a:solidFill>
            </a:ln>
          </p:spPr>
        </p:pic>
        <p:pic>
          <p:nvPicPr>
            <p:cNvPr id="15" name="Immagine 43" descr="[BF] Cover_Clienti Beige.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8569969" y="846599"/>
              <a:ext cx="354071" cy="289706"/>
            </a:xfrm>
            <a:prstGeom prst="rect">
              <a:avLst/>
            </a:prstGeom>
            <a:noFill/>
            <a:ln>
              <a:noFill/>
            </a:ln>
          </p:spPr>
        </p:pic>
        <p:pic>
          <p:nvPicPr>
            <p:cNvPr id="16" name="Immagine 43" descr="[BF] Cover_Clienti Beige.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8569969" y="-877176"/>
              <a:ext cx="354071" cy="289706"/>
            </a:xfrm>
            <a:prstGeom prst="rect">
              <a:avLst/>
            </a:prstGeom>
            <a:noFill/>
            <a:ln>
              <a:noFill/>
            </a:ln>
          </p:spPr>
        </p:pic>
      </p:grpSp>
      <p:sp>
        <p:nvSpPr>
          <p:cNvPr id="17" name="Rettangolo 92"/>
          <p:cNvSpPr/>
          <p:nvPr/>
        </p:nvSpPr>
        <p:spPr>
          <a:xfrm>
            <a:off x="638634" y="3979873"/>
            <a:ext cx="1669091" cy="1492680"/>
          </a:xfrm>
          <a:prstGeom prst="rect">
            <a:avLst/>
          </a:prstGeom>
          <a:solidFill>
            <a:schemeClr val="accent1">
              <a:lumMod val="75000"/>
              <a:alpha val="45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Immagine 238"/>
          <p:cNvPicPr>
            <a:picLocks noChangeAspect="1"/>
          </p:cNvPicPr>
          <p:nvPr/>
        </p:nvPicPr>
        <p:blipFill>
          <a:blip r:embed="rId5"/>
          <a:stretch>
            <a:fillRect/>
          </a:stretch>
        </p:blipFill>
        <p:spPr>
          <a:xfrm>
            <a:off x="807428" y="4202627"/>
            <a:ext cx="1378499" cy="1214000"/>
          </a:xfrm>
          <a:prstGeom prst="rect">
            <a:avLst/>
          </a:prstGeom>
          <a:ln>
            <a:solidFill>
              <a:schemeClr val="bg1">
                <a:lumMod val="85000"/>
              </a:schemeClr>
            </a:solidFill>
          </a:ln>
        </p:spPr>
      </p:pic>
      <p:sp>
        <p:nvSpPr>
          <p:cNvPr id="19" name="Rettangolo 91"/>
          <p:cNvSpPr/>
          <p:nvPr/>
        </p:nvSpPr>
        <p:spPr>
          <a:xfrm>
            <a:off x="638634" y="2258344"/>
            <a:ext cx="1669091" cy="1492680"/>
          </a:xfrm>
          <a:prstGeom prst="rect">
            <a:avLst/>
          </a:prstGeom>
          <a:solidFill>
            <a:schemeClr val="accent1">
              <a:lumMod val="75000"/>
              <a:alpha val="45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Immagine 227"/>
          <p:cNvPicPr>
            <a:picLocks noChangeAspect="1"/>
          </p:cNvPicPr>
          <p:nvPr/>
        </p:nvPicPr>
        <p:blipFill>
          <a:blip r:embed="rId6"/>
          <a:stretch>
            <a:fillRect/>
          </a:stretch>
        </p:blipFill>
        <p:spPr>
          <a:xfrm>
            <a:off x="775425" y="2581389"/>
            <a:ext cx="1436401" cy="1132872"/>
          </a:xfrm>
          <a:prstGeom prst="rect">
            <a:avLst/>
          </a:prstGeom>
          <a:ln>
            <a:solidFill>
              <a:schemeClr val="bg1">
                <a:lumMod val="85000"/>
              </a:schemeClr>
            </a:solidFill>
          </a:ln>
        </p:spPr>
      </p:pic>
      <p:sp>
        <p:nvSpPr>
          <p:cNvPr id="21" name="CasellaDiTesto 234"/>
          <p:cNvSpPr txBox="1"/>
          <p:nvPr/>
        </p:nvSpPr>
        <p:spPr>
          <a:xfrm>
            <a:off x="540862" y="2283374"/>
            <a:ext cx="1798575" cy="261610"/>
          </a:xfrm>
          <a:prstGeom prst="rect">
            <a:avLst/>
          </a:prstGeom>
          <a:noFill/>
        </p:spPr>
        <p:txBody>
          <a:bodyPr wrap="square" rtlCol="0">
            <a:spAutoFit/>
          </a:bodyPr>
          <a:lstStyle/>
          <a:p>
            <a:pPr algn="ctr"/>
            <a:r>
              <a:rPr lang="en-US" sz="1100" dirty="0" smtClean="0"/>
              <a:t>LISTA FOGLI</a:t>
            </a:r>
            <a:endParaRPr lang="en-US" sz="1100" dirty="0"/>
          </a:p>
        </p:txBody>
      </p:sp>
      <p:pic>
        <p:nvPicPr>
          <p:cNvPr id="22" name="Immagine 43" descr="[BF] Cover_Clienti Beige.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39207" y="2234518"/>
            <a:ext cx="354071" cy="289706"/>
          </a:xfrm>
          <a:prstGeom prst="rect">
            <a:avLst/>
          </a:prstGeom>
          <a:noFill/>
          <a:ln>
            <a:noFill/>
          </a:ln>
        </p:spPr>
      </p:pic>
      <p:sp>
        <p:nvSpPr>
          <p:cNvPr id="23" name="Rettangolo 81"/>
          <p:cNvSpPr/>
          <p:nvPr/>
        </p:nvSpPr>
        <p:spPr>
          <a:xfrm>
            <a:off x="2518157" y="2258344"/>
            <a:ext cx="1669091" cy="1492680"/>
          </a:xfrm>
          <a:prstGeom prst="rect">
            <a:avLst/>
          </a:prstGeom>
          <a:solidFill>
            <a:schemeClr val="accent1">
              <a:lumMod val="75000"/>
              <a:alpha val="45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CasellaDiTesto 228"/>
          <p:cNvSpPr txBox="1"/>
          <p:nvPr/>
        </p:nvSpPr>
        <p:spPr>
          <a:xfrm>
            <a:off x="2398494" y="2204864"/>
            <a:ext cx="1798575" cy="430887"/>
          </a:xfrm>
          <a:prstGeom prst="rect">
            <a:avLst/>
          </a:prstGeom>
          <a:noFill/>
        </p:spPr>
        <p:txBody>
          <a:bodyPr wrap="square" rtlCol="0">
            <a:spAutoFit/>
          </a:bodyPr>
          <a:lstStyle/>
          <a:p>
            <a:pPr algn="ctr"/>
            <a:r>
              <a:rPr lang="en-US" sz="1100" dirty="0" smtClean="0"/>
              <a:t> SCHEDA FOGLIO</a:t>
            </a:r>
          </a:p>
          <a:p>
            <a:pPr algn="ctr"/>
            <a:r>
              <a:rPr lang="en-US" sz="1100" dirty="0" smtClean="0"/>
              <a:t>VISTA PB </a:t>
            </a:r>
          </a:p>
        </p:txBody>
      </p:sp>
      <p:pic>
        <p:nvPicPr>
          <p:cNvPr id="25" name="Immagine 251"/>
          <p:cNvPicPr>
            <a:picLocks noChangeAspect="1"/>
          </p:cNvPicPr>
          <p:nvPr/>
        </p:nvPicPr>
        <p:blipFill>
          <a:blip r:embed="rId7"/>
          <a:stretch>
            <a:fillRect/>
          </a:stretch>
        </p:blipFill>
        <p:spPr>
          <a:xfrm>
            <a:off x="2700842" y="2591717"/>
            <a:ext cx="1255228" cy="1105200"/>
          </a:xfrm>
          <a:prstGeom prst="rect">
            <a:avLst/>
          </a:prstGeom>
          <a:solidFill>
            <a:schemeClr val="accent1">
              <a:lumMod val="75000"/>
              <a:alpha val="45000"/>
            </a:schemeClr>
          </a:solidFill>
          <a:ln w="19050">
            <a:solidFill>
              <a:schemeClr val="tx2"/>
            </a:solidFill>
          </a:ln>
        </p:spPr>
      </p:pic>
      <p:sp>
        <p:nvSpPr>
          <p:cNvPr id="27" name="CasellaDiTesto 253"/>
          <p:cNvSpPr txBox="1"/>
          <p:nvPr/>
        </p:nvSpPr>
        <p:spPr>
          <a:xfrm>
            <a:off x="395536" y="3957405"/>
            <a:ext cx="1798575" cy="261610"/>
          </a:xfrm>
          <a:prstGeom prst="rect">
            <a:avLst/>
          </a:prstGeom>
          <a:noFill/>
        </p:spPr>
        <p:txBody>
          <a:bodyPr wrap="square" rtlCol="0">
            <a:spAutoFit/>
          </a:bodyPr>
          <a:lstStyle/>
          <a:p>
            <a:pPr algn="ctr"/>
            <a:r>
              <a:rPr lang="en-US" sz="1100" dirty="0" smtClean="0"/>
              <a:t>CONFRONTO FOGLI</a:t>
            </a:r>
            <a:endParaRPr lang="en-US" sz="1100" dirty="0"/>
          </a:p>
        </p:txBody>
      </p:sp>
      <p:sp>
        <p:nvSpPr>
          <p:cNvPr id="28" name="Rettangolo 89"/>
          <p:cNvSpPr/>
          <p:nvPr/>
        </p:nvSpPr>
        <p:spPr>
          <a:xfrm rot="5400000">
            <a:off x="2167566" y="-569424"/>
            <a:ext cx="468000" cy="3928447"/>
          </a:xfrm>
          <a:prstGeom prst="rect">
            <a:avLst/>
          </a:prstGeom>
          <a:solidFill>
            <a:srgbClr val="FFC000"/>
          </a:solidFill>
          <a:ln>
            <a:solidFill>
              <a:srgbClr val="FFD347"/>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smtClean="0"/>
              <a:t>Where  we started from</a:t>
            </a:r>
            <a:endParaRPr lang="en-US" sz="1600" b="1" dirty="0"/>
          </a:p>
        </p:txBody>
      </p:sp>
      <p:grpSp>
        <p:nvGrpSpPr>
          <p:cNvPr id="29" name="Gruppo 1"/>
          <p:cNvGrpSpPr/>
          <p:nvPr/>
        </p:nvGrpSpPr>
        <p:grpSpPr>
          <a:xfrm>
            <a:off x="1829598" y="3958526"/>
            <a:ext cx="573339" cy="289706"/>
            <a:chOff x="4139952" y="2898921"/>
            <a:chExt cx="573339" cy="289706"/>
          </a:xfrm>
        </p:grpSpPr>
        <p:pic>
          <p:nvPicPr>
            <p:cNvPr id="30" name="Immagine 43" descr="[BF] Cover_Clienti Beige.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39952" y="2898921"/>
              <a:ext cx="354071" cy="289706"/>
            </a:xfrm>
            <a:prstGeom prst="rect">
              <a:avLst/>
            </a:prstGeom>
            <a:noFill/>
            <a:ln>
              <a:noFill/>
            </a:ln>
          </p:spPr>
        </p:pic>
        <p:grpSp>
          <p:nvGrpSpPr>
            <p:cNvPr id="31" name="Group 205"/>
            <p:cNvGrpSpPr/>
            <p:nvPr/>
          </p:nvGrpSpPr>
          <p:grpSpPr>
            <a:xfrm>
              <a:off x="4517743" y="2926217"/>
              <a:ext cx="195548" cy="213617"/>
              <a:chOff x="5380691" y="2571071"/>
              <a:chExt cx="275292" cy="353872"/>
            </a:xfrm>
          </p:grpSpPr>
          <p:sp>
            <p:nvSpPr>
              <p:cNvPr id="32" name="Pie 206"/>
              <p:cNvSpPr/>
              <p:nvPr/>
            </p:nvSpPr>
            <p:spPr bwMode="auto">
              <a:xfrm rot="10800000">
                <a:off x="5380691" y="2749008"/>
                <a:ext cx="275292" cy="175935"/>
              </a:xfrm>
              <a:prstGeom prst="pie">
                <a:avLst>
                  <a:gd name="adj1" fmla="val 0"/>
                  <a:gd name="adj2" fmla="val 10798504"/>
                </a:avLst>
              </a:prstGeom>
              <a:solidFill>
                <a:srgbClr val="3C3C3B"/>
              </a:solidFill>
              <a:ln w="9525" cap="flat" cmpd="sng" algn="ctr">
                <a:solidFill>
                  <a:srgbClr val="3C3C3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endParaRPr lang="en-US" sz="600" kern="0" dirty="0">
                  <a:solidFill>
                    <a:srgbClr val="000000"/>
                  </a:solidFill>
                </a:endParaRPr>
              </a:p>
            </p:txBody>
          </p:sp>
          <p:sp>
            <p:nvSpPr>
              <p:cNvPr id="33" name="Oval 207"/>
              <p:cNvSpPr/>
              <p:nvPr/>
            </p:nvSpPr>
            <p:spPr bwMode="auto">
              <a:xfrm>
                <a:off x="5420145" y="2571071"/>
                <a:ext cx="196385" cy="196385"/>
              </a:xfrm>
              <a:prstGeom prst="ellipse">
                <a:avLst/>
              </a:prstGeom>
              <a:solidFill>
                <a:srgbClr val="3C3C3B"/>
              </a:solidFill>
              <a:ln w="1905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endParaRPr lang="en-US" sz="600" kern="0" dirty="0">
                  <a:solidFill>
                    <a:srgbClr val="000000"/>
                  </a:solidFill>
                </a:endParaRPr>
              </a:p>
            </p:txBody>
          </p:sp>
        </p:grpSp>
      </p:grpSp>
      <p:sp>
        <p:nvSpPr>
          <p:cNvPr id="36" name="Rettangolo 83"/>
          <p:cNvSpPr/>
          <p:nvPr/>
        </p:nvSpPr>
        <p:spPr>
          <a:xfrm>
            <a:off x="4775916" y="1052736"/>
            <a:ext cx="4044556" cy="2479708"/>
          </a:xfrm>
          <a:prstGeom prst="rect">
            <a:avLst/>
          </a:prstGeom>
          <a:solidFill>
            <a:schemeClr val="bg1">
              <a:lumMod val="95000"/>
              <a:alpha val="78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ttangolo 89"/>
          <p:cNvSpPr/>
          <p:nvPr/>
        </p:nvSpPr>
        <p:spPr>
          <a:xfrm rot="5400000">
            <a:off x="6547946" y="-566869"/>
            <a:ext cx="468000" cy="3928447"/>
          </a:xfrm>
          <a:prstGeom prst="rect">
            <a:avLst/>
          </a:prstGeom>
          <a:solidFill>
            <a:srgbClr val="FFC000"/>
          </a:solidFill>
          <a:ln>
            <a:solidFill>
              <a:srgbClr val="FFD347"/>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smtClean="0"/>
              <a:t>What we wanted to build</a:t>
            </a:r>
            <a:endParaRPr lang="en-US" sz="1600" b="1" dirty="0"/>
          </a:p>
        </p:txBody>
      </p:sp>
      <p:grpSp>
        <p:nvGrpSpPr>
          <p:cNvPr id="59" name="Group 236"/>
          <p:cNvGrpSpPr>
            <a:grpSpLocks/>
          </p:cNvGrpSpPr>
          <p:nvPr/>
        </p:nvGrpSpPr>
        <p:grpSpPr bwMode="auto">
          <a:xfrm>
            <a:off x="4959589" y="1847367"/>
            <a:ext cx="1484620" cy="931702"/>
            <a:chOff x="2061" y="1832"/>
            <a:chExt cx="2120" cy="1540"/>
          </a:xfrm>
        </p:grpSpPr>
        <p:grpSp>
          <p:nvGrpSpPr>
            <p:cNvPr id="60" name="Group 237"/>
            <p:cNvGrpSpPr>
              <a:grpSpLocks/>
            </p:cNvGrpSpPr>
            <p:nvPr/>
          </p:nvGrpSpPr>
          <p:grpSpPr bwMode="auto">
            <a:xfrm>
              <a:off x="2061" y="1832"/>
              <a:ext cx="2120" cy="1540"/>
              <a:chOff x="2061" y="1832"/>
              <a:chExt cx="2120" cy="1540"/>
            </a:xfrm>
          </p:grpSpPr>
          <p:grpSp>
            <p:nvGrpSpPr>
              <p:cNvPr id="62" name="Group 238"/>
              <p:cNvGrpSpPr>
                <a:grpSpLocks/>
              </p:cNvGrpSpPr>
              <p:nvPr/>
            </p:nvGrpSpPr>
            <p:grpSpPr bwMode="auto">
              <a:xfrm>
                <a:off x="2061" y="1832"/>
                <a:ext cx="2120" cy="1540"/>
                <a:chOff x="2061" y="1832"/>
                <a:chExt cx="2120" cy="1540"/>
              </a:xfrm>
            </p:grpSpPr>
            <p:pic>
              <p:nvPicPr>
                <p:cNvPr id="66" name="Picture 239" descr="schermata web 2_f01"/>
                <p:cNvPicPr>
                  <a:picLocks noChangeAspect="1" noChangeArrowheads="1"/>
                </p:cNvPicPr>
                <p:nvPr/>
              </p:nvPicPr>
              <p:blipFill>
                <a:blip r:embed="rId8" cstate="print"/>
                <a:srcRect/>
                <a:stretch>
                  <a:fillRect/>
                </a:stretch>
              </p:blipFill>
              <p:spPr bwMode="auto">
                <a:xfrm>
                  <a:off x="2061" y="1832"/>
                  <a:ext cx="2120" cy="1540"/>
                </a:xfrm>
                <a:prstGeom prst="rect">
                  <a:avLst/>
                </a:prstGeom>
                <a:noFill/>
                <a:ln w="9525">
                  <a:noFill/>
                  <a:miter lim="800000"/>
                  <a:headEnd/>
                  <a:tailEnd/>
                </a:ln>
              </p:spPr>
            </p:pic>
            <p:sp>
              <p:nvSpPr>
                <p:cNvPr id="67" name="Rectangle 240"/>
                <p:cNvSpPr>
                  <a:spLocks noChangeArrowheads="1"/>
                </p:cNvSpPr>
                <p:nvPr/>
              </p:nvSpPr>
              <p:spPr bwMode="gray">
                <a:xfrm>
                  <a:off x="2213" y="1898"/>
                  <a:ext cx="463" cy="60"/>
                </a:xfrm>
                <a:prstGeom prst="rect">
                  <a:avLst/>
                </a:prstGeom>
                <a:solidFill>
                  <a:srgbClr val="FFFFFF"/>
                </a:solidFill>
                <a:ln w="9525" algn="ctr">
                  <a:noFill/>
                  <a:miter lim="800000"/>
                  <a:headEnd/>
                  <a:tailEnd/>
                </a:ln>
              </p:spPr>
              <p:txBody>
                <a:bodyPr wrap="none" lIns="72000" tIns="72000" rIns="72000" bIns="72000" anchor="ctr"/>
                <a:lstStyle/>
                <a:p>
                  <a:endParaRPr lang="en-US" dirty="0"/>
                </a:p>
              </p:txBody>
            </p:sp>
          </p:grpSp>
          <p:sp>
            <p:nvSpPr>
              <p:cNvPr id="63" name="Rectangle 241"/>
              <p:cNvSpPr>
                <a:spLocks noChangeArrowheads="1"/>
              </p:cNvSpPr>
              <p:nvPr/>
            </p:nvSpPr>
            <p:spPr bwMode="gray">
              <a:xfrm>
                <a:off x="3654" y="2582"/>
                <a:ext cx="92" cy="93"/>
              </a:xfrm>
              <a:prstGeom prst="rect">
                <a:avLst/>
              </a:prstGeom>
              <a:gradFill rotWithShape="1">
                <a:gsLst>
                  <a:gs pos="0">
                    <a:srgbClr val="FFFFFF"/>
                  </a:gs>
                  <a:gs pos="100000">
                    <a:srgbClr val="FFFFFF">
                      <a:alpha val="89998"/>
                    </a:srgbClr>
                  </a:gs>
                </a:gsLst>
                <a:path path="shape">
                  <a:fillToRect l="50000" t="50000" r="50000" b="50000"/>
                </a:path>
              </a:gradFill>
              <a:ln w="9525" algn="ctr">
                <a:noFill/>
                <a:miter lim="800000"/>
                <a:headEnd/>
                <a:tailEnd/>
              </a:ln>
            </p:spPr>
            <p:txBody>
              <a:bodyPr wrap="none" lIns="72000" tIns="72000" rIns="72000" bIns="72000" anchor="ctr"/>
              <a:lstStyle/>
              <a:p>
                <a:endParaRPr lang="en-US" dirty="0"/>
              </a:p>
            </p:txBody>
          </p:sp>
          <p:pic>
            <p:nvPicPr>
              <p:cNvPr id="64" name="Picture 242" descr="j0433920"/>
              <p:cNvPicPr>
                <a:picLocks noChangeAspect="1" noChangeArrowheads="1"/>
              </p:cNvPicPr>
              <p:nvPr/>
            </p:nvPicPr>
            <p:blipFill>
              <a:blip r:embed="rId9" cstate="print"/>
              <a:srcRect/>
              <a:stretch>
                <a:fillRect/>
              </a:stretch>
            </p:blipFill>
            <p:spPr bwMode="auto">
              <a:xfrm>
                <a:off x="3659" y="2585"/>
                <a:ext cx="86" cy="86"/>
              </a:xfrm>
              <a:prstGeom prst="rect">
                <a:avLst/>
              </a:prstGeom>
              <a:noFill/>
              <a:ln w="9525">
                <a:noFill/>
                <a:miter lim="800000"/>
                <a:headEnd/>
                <a:tailEnd/>
              </a:ln>
            </p:spPr>
          </p:pic>
          <p:sp>
            <p:nvSpPr>
              <p:cNvPr id="65" name="Rectangle 243"/>
              <p:cNvSpPr>
                <a:spLocks noChangeArrowheads="1"/>
              </p:cNvSpPr>
              <p:nvPr/>
            </p:nvSpPr>
            <p:spPr bwMode="gray">
              <a:xfrm>
                <a:off x="3652" y="2580"/>
                <a:ext cx="92" cy="93"/>
              </a:xfrm>
              <a:prstGeom prst="rect">
                <a:avLst/>
              </a:prstGeom>
              <a:solidFill>
                <a:srgbClr val="FFFFFF">
                  <a:alpha val="23137"/>
                </a:srgbClr>
              </a:solidFill>
              <a:ln w="9525" algn="ctr">
                <a:noFill/>
                <a:miter lim="800000"/>
                <a:headEnd/>
                <a:tailEnd/>
              </a:ln>
            </p:spPr>
            <p:txBody>
              <a:bodyPr wrap="none" lIns="72000" tIns="72000" rIns="72000" bIns="72000" anchor="ctr"/>
              <a:lstStyle/>
              <a:p>
                <a:endParaRPr lang="en-US" dirty="0"/>
              </a:p>
            </p:txBody>
          </p:sp>
        </p:grpSp>
        <p:sp>
          <p:nvSpPr>
            <p:cNvPr id="61" name="Rectangle 244"/>
            <p:cNvSpPr>
              <a:spLocks noChangeArrowheads="1"/>
            </p:cNvSpPr>
            <p:nvPr/>
          </p:nvSpPr>
          <p:spPr bwMode="gray">
            <a:xfrm>
              <a:off x="2212" y="2938"/>
              <a:ext cx="680" cy="42"/>
            </a:xfrm>
            <a:prstGeom prst="rect">
              <a:avLst/>
            </a:prstGeom>
            <a:solidFill>
              <a:srgbClr val="FFFFFF"/>
            </a:solidFill>
            <a:ln w="9525" algn="ctr">
              <a:noFill/>
              <a:miter lim="800000"/>
              <a:headEnd/>
              <a:tailEnd/>
            </a:ln>
          </p:spPr>
          <p:txBody>
            <a:bodyPr wrap="none" lIns="72000" tIns="72000" rIns="72000" bIns="72000" anchor="ctr"/>
            <a:lstStyle/>
            <a:p>
              <a:endParaRPr lang="en-US" dirty="0"/>
            </a:p>
          </p:txBody>
        </p:sp>
      </p:grpSp>
      <p:pic>
        <p:nvPicPr>
          <p:cNvPr id="68" name="Picture 30" descr="j0401797"/>
          <p:cNvPicPr>
            <a:picLocks noChangeArrowheads="1"/>
          </p:cNvPicPr>
          <p:nvPr/>
        </p:nvPicPr>
        <p:blipFill>
          <a:blip r:embed="rId10" cstate="print"/>
          <a:srcRect/>
          <a:stretch>
            <a:fillRect/>
          </a:stretch>
        </p:blipFill>
        <p:spPr bwMode="auto">
          <a:xfrm>
            <a:off x="5220072" y="1979249"/>
            <a:ext cx="748110" cy="403225"/>
          </a:xfrm>
          <a:prstGeom prst="rect">
            <a:avLst/>
          </a:prstGeom>
          <a:noFill/>
          <a:ln w="9525">
            <a:solidFill>
              <a:srgbClr val="FFFFFF"/>
            </a:solidFill>
            <a:miter lim="800000"/>
            <a:headEnd/>
            <a:tailEnd/>
          </a:ln>
        </p:spPr>
      </p:pic>
      <p:sp>
        <p:nvSpPr>
          <p:cNvPr id="3" name="TextBox 2"/>
          <p:cNvSpPr txBox="1"/>
          <p:nvPr/>
        </p:nvSpPr>
        <p:spPr>
          <a:xfrm>
            <a:off x="6444209" y="1743199"/>
            <a:ext cx="2301961" cy="646331"/>
          </a:xfrm>
          <a:prstGeom prst="rect">
            <a:avLst/>
          </a:prstGeom>
          <a:noFill/>
        </p:spPr>
        <p:txBody>
          <a:bodyPr wrap="square" rtlCol="0">
            <a:spAutoFit/>
          </a:bodyPr>
          <a:lstStyle/>
          <a:p>
            <a:r>
              <a:rPr lang="en-US" sz="1200" dirty="0" smtClean="0"/>
              <a:t>A web FE </a:t>
            </a:r>
            <a:r>
              <a:rPr lang="en-US" sz="1200" dirty="0"/>
              <a:t>built </a:t>
            </a:r>
            <a:r>
              <a:rPr lang="en-US" sz="1200" dirty="0" smtClean="0"/>
              <a:t>with Angular2 components implementing the process and …</a:t>
            </a:r>
          </a:p>
        </p:txBody>
      </p:sp>
      <p:pic>
        <p:nvPicPr>
          <p:cNvPr id="69" name="Picture 17" descr="j0431564"/>
          <p:cNvPicPr>
            <a:picLocks noChangeAspect="1" noChangeArrowheads="1"/>
          </p:cNvPicPr>
          <p:nvPr/>
        </p:nvPicPr>
        <p:blipFill>
          <a:blip r:embed="rId11" cstate="print"/>
          <a:srcRect/>
          <a:stretch>
            <a:fillRect/>
          </a:stretch>
        </p:blipFill>
        <p:spPr bwMode="auto">
          <a:xfrm>
            <a:off x="7457476" y="2420888"/>
            <a:ext cx="1074964" cy="998978"/>
          </a:xfrm>
          <a:prstGeom prst="rect">
            <a:avLst/>
          </a:prstGeom>
          <a:noFill/>
          <a:ln w="9525">
            <a:noFill/>
            <a:miter lim="800000"/>
            <a:headEnd/>
            <a:tailEnd/>
          </a:ln>
        </p:spPr>
      </p:pic>
      <p:cxnSp>
        <p:nvCxnSpPr>
          <p:cNvPr id="70" name="Elbow Connector 69"/>
          <p:cNvCxnSpPr/>
          <p:nvPr/>
        </p:nvCxnSpPr>
        <p:spPr>
          <a:xfrm>
            <a:off x="6444209" y="2420888"/>
            <a:ext cx="1070694" cy="358181"/>
          </a:xfrm>
          <a:prstGeom prst="bentConnector3">
            <a:avLst/>
          </a:prstGeom>
          <a:ln>
            <a:headEnd type="oval"/>
            <a:tailEnd type="ova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508553" y="1674614"/>
            <a:ext cx="3740500" cy="461665"/>
          </a:xfrm>
          <a:prstGeom prst="rect">
            <a:avLst/>
          </a:prstGeom>
          <a:noFill/>
        </p:spPr>
        <p:txBody>
          <a:bodyPr wrap="square" rtlCol="0">
            <a:spAutoFit/>
          </a:bodyPr>
          <a:lstStyle/>
          <a:p>
            <a:r>
              <a:rPr lang="en-US" sz="1200" dirty="0" smtClean="0"/>
              <a:t>The high level pre-sale process for Fogli presented in December</a:t>
            </a:r>
          </a:p>
        </p:txBody>
      </p:sp>
      <p:sp>
        <p:nvSpPr>
          <p:cNvPr id="74" name="TextBox 73"/>
          <p:cNvSpPr txBox="1"/>
          <p:nvPr/>
        </p:nvSpPr>
        <p:spPr>
          <a:xfrm>
            <a:off x="4927675" y="2780928"/>
            <a:ext cx="2587228" cy="461665"/>
          </a:xfrm>
          <a:prstGeom prst="rect">
            <a:avLst/>
          </a:prstGeom>
          <a:noFill/>
        </p:spPr>
        <p:txBody>
          <a:bodyPr wrap="square" rtlCol="0">
            <a:spAutoFit/>
          </a:bodyPr>
          <a:lstStyle/>
          <a:p>
            <a:r>
              <a:rPr lang="en-US" sz="1200" dirty="0" smtClean="0"/>
              <a:t>… consuming REST services provided by a Server …</a:t>
            </a:r>
          </a:p>
        </p:txBody>
      </p:sp>
      <p:sp>
        <p:nvSpPr>
          <p:cNvPr id="75" name="Rettangolo 83"/>
          <p:cNvSpPr/>
          <p:nvPr/>
        </p:nvSpPr>
        <p:spPr>
          <a:xfrm>
            <a:off x="4788024" y="3645023"/>
            <a:ext cx="4044556" cy="2367130"/>
          </a:xfrm>
          <a:prstGeom prst="rect">
            <a:avLst/>
          </a:prstGeom>
          <a:solidFill>
            <a:schemeClr val="bg1">
              <a:lumMod val="95000"/>
              <a:alpha val="78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ttangolo 89"/>
          <p:cNvSpPr/>
          <p:nvPr/>
        </p:nvSpPr>
        <p:spPr>
          <a:xfrm rot="5400000">
            <a:off x="6560054" y="2025418"/>
            <a:ext cx="468000" cy="3928447"/>
          </a:xfrm>
          <a:prstGeom prst="rect">
            <a:avLst/>
          </a:prstGeom>
          <a:solidFill>
            <a:srgbClr val="FFC000"/>
          </a:solidFill>
          <a:ln>
            <a:solidFill>
              <a:srgbClr val="FFD347"/>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smtClean="0"/>
              <a:t>Why</a:t>
            </a:r>
            <a:endParaRPr lang="en-US" sz="1600" b="1" dirty="0"/>
          </a:p>
        </p:txBody>
      </p:sp>
      <p:sp>
        <p:nvSpPr>
          <p:cNvPr id="87" name="TextBox 86"/>
          <p:cNvSpPr txBox="1"/>
          <p:nvPr/>
        </p:nvSpPr>
        <p:spPr>
          <a:xfrm>
            <a:off x="4829831" y="4335486"/>
            <a:ext cx="3928448" cy="1569660"/>
          </a:xfrm>
          <a:prstGeom prst="rect">
            <a:avLst/>
          </a:prstGeom>
          <a:noFill/>
        </p:spPr>
        <p:txBody>
          <a:bodyPr wrap="square" rtlCol="0">
            <a:spAutoFit/>
          </a:bodyPr>
          <a:lstStyle/>
          <a:p>
            <a:r>
              <a:rPr lang="en-US" sz="1200" dirty="0" smtClean="0"/>
              <a:t>Prove on a real life scenario the key advantages promised by the trendiest web architectures:</a:t>
            </a:r>
          </a:p>
          <a:p>
            <a:pPr marL="171450" indent="-171450">
              <a:buFont typeface="Arial" panose="020B0604020202020204" pitchFamily="34" charset="0"/>
              <a:buChar char="•"/>
            </a:pPr>
            <a:r>
              <a:rPr lang="en-US" sz="1200" dirty="0" smtClean="0"/>
              <a:t>Reusability </a:t>
            </a:r>
            <a:r>
              <a:rPr lang="en-US" sz="1200" dirty="0" smtClean="0"/>
              <a:t>of </a:t>
            </a:r>
            <a:r>
              <a:rPr lang="en-US" sz="1200" dirty="0" smtClean="0"/>
              <a:t>components</a:t>
            </a:r>
          </a:p>
          <a:p>
            <a:pPr marL="171450" indent="-171450">
              <a:buFont typeface="Arial" panose="020B0604020202020204" pitchFamily="34" charset="0"/>
              <a:buChar char="•"/>
            </a:pPr>
            <a:r>
              <a:rPr lang="en-US" sz="1200" dirty="0" smtClean="0"/>
              <a:t>Simplified </a:t>
            </a:r>
            <a:r>
              <a:rPr lang="en-US" sz="1200" dirty="0" smtClean="0"/>
              <a:t>and rapid </a:t>
            </a:r>
            <a:r>
              <a:rPr lang="en-US" sz="1200" dirty="0" smtClean="0"/>
              <a:t>development</a:t>
            </a:r>
          </a:p>
          <a:p>
            <a:pPr marL="171450" indent="-171450">
              <a:buFont typeface="Arial" panose="020B0604020202020204" pitchFamily="34" charset="0"/>
              <a:buChar char="•"/>
            </a:pPr>
            <a:r>
              <a:rPr lang="en-US" sz="1200" dirty="0"/>
              <a:t>Improvement of performances (qualitative</a:t>
            </a:r>
            <a:r>
              <a:rPr lang="en-US" sz="1200" dirty="0" smtClean="0"/>
              <a:t>)</a:t>
            </a:r>
            <a:endParaRPr lang="en-US" sz="1200" dirty="0" smtClean="0"/>
          </a:p>
          <a:p>
            <a:pPr marL="171450" indent="-171450">
              <a:buFont typeface="Arial" panose="020B0604020202020204" pitchFamily="34" charset="0"/>
              <a:buChar char="•"/>
            </a:pPr>
            <a:endParaRPr lang="en-US" sz="1200" dirty="0"/>
          </a:p>
          <a:p>
            <a:r>
              <a:rPr lang="en-US" sz="1200" dirty="0" smtClean="0"/>
              <a:t>A further key advantage (mobility-first design, automatic testing) are out of scope for this prototype</a:t>
            </a:r>
          </a:p>
        </p:txBody>
      </p:sp>
      <p:pic>
        <p:nvPicPr>
          <p:cNvPr id="91" name="Picture 6" descr="\\AMDLSERVER\01_aMDL\PROGETTI\01_In corso\08_0108_ISP Identity 2008\01_BANCHE DEL GRUPPO\60_fideuram\00_DEFINITIVI\KIT LOGHI\FIDEURAM_cmyk.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91"/>
          <p:cNvSpPr txBox="1"/>
          <p:nvPr/>
        </p:nvSpPr>
        <p:spPr>
          <a:xfrm>
            <a:off x="4788024" y="3284984"/>
            <a:ext cx="4104456" cy="276999"/>
          </a:xfrm>
          <a:prstGeom prst="rect">
            <a:avLst/>
          </a:prstGeom>
          <a:noFill/>
        </p:spPr>
        <p:txBody>
          <a:bodyPr wrap="square" rtlCol="0">
            <a:spAutoFit/>
          </a:bodyPr>
          <a:lstStyle/>
          <a:p>
            <a:r>
              <a:rPr lang="en-US" sz="1200" dirty="0" smtClean="0"/>
              <a:t>… aiming also at using production quality patterns and styles</a:t>
            </a:r>
          </a:p>
        </p:txBody>
      </p:sp>
      <p:sp>
        <p:nvSpPr>
          <p:cNvPr id="93" name="TextBox 92"/>
          <p:cNvSpPr txBox="1"/>
          <p:nvPr/>
        </p:nvSpPr>
        <p:spPr>
          <a:xfrm>
            <a:off x="508553" y="5672281"/>
            <a:ext cx="3740500" cy="276999"/>
          </a:xfrm>
          <a:prstGeom prst="rect">
            <a:avLst/>
          </a:prstGeom>
          <a:noFill/>
        </p:spPr>
        <p:txBody>
          <a:bodyPr wrap="square" rtlCol="0">
            <a:spAutoFit/>
          </a:bodyPr>
          <a:lstStyle/>
          <a:p>
            <a:r>
              <a:rPr lang="en-US" sz="1200" dirty="0" smtClean="0"/>
              <a:t>with some inspiration from the Motif team</a:t>
            </a:r>
          </a:p>
        </p:txBody>
      </p:sp>
      <p:pic>
        <p:nvPicPr>
          <p:cNvPr id="48130" name="Picture 2" descr="C:\Temp_1\motif-logo-color.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99611" y="5683530"/>
            <a:ext cx="890908" cy="189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4031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ttangolo 83"/>
          <p:cNvSpPr/>
          <p:nvPr/>
        </p:nvSpPr>
        <p:spPr>
          <a:xfrm>
            <a:off x="4788024" y="1052736"/>
            <a:ext cx="4044556" cy="4293190"/>
          </a:xfrm>
          <a:prstGeom prst="rect">
            <a:avLst/>
          </a:prstGeom>
          <a:solidFill>
            <a:schemeClr val="bg1">
              <a:lumMod val="95000"/>
              <a:alpha val="78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6"/>
          <p:cNvSpPr>
            <a:spLocks noChangeArrowheads="1"/>
          </p:cNvSpPr>
          <p:nvPr/>
        </p:nvSpPr>
        <p:spPr bwMode="auto">
          <a:xfrm>
            <a:off x="323528" y="148416"/>
            <a:ext cx="71913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6pPr>
            <a:lvl7pPr marL="29718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7pPr>
            <a:lvl8pPr marL="34290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8pPr>
            <a:lvl9pPr marL="38862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9pPr>
          </a:lstStyle>
          <a:p>
            <a:pPr eaLnBrk="1" hangingPunct="1">
              <a:spcAft>
                <a:spcPct val="0"/>
              </a:spcAft>
              <a:buClrTx/>
              <a:buSzTx/>
              <a:buFontTx/>
              <a:buNone/>
            </a:pPr>
            <a:r>
              <a:rPr lang="en-US" altLang="it-IT" sz="2400" b="1" dirty="0" smtClean="0"/>
              <a:t>The architecture of the prototype	</a:t>
            </a:r>
            <a:endParaRPr lang="en-US" altLang="it-IT" sz="4400"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V="1">
            <a:off x="341612" y="6262172"/>
            <a:ext cx="8406854" cy="45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Rettangolo 83"/>
          <p:cNvSpPr/>
          <p:nvPr/>
        </p:nvSpPr>
        <p:spPr>
          <a:xfrm>
            <a:off x="539552" y="1052736"/>
            <a:ext cx="4044556" cy="4293190"/>
          </a:xfrm>
          <a:prstGeom prst="rect">
            <a:avLst/>
          </a:prstGeom>
          <a:solidFill>
            <a:schemeClr val="bg1">
              <a:lumMod val="95000"/>
              <a:alpha val="78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ttangolo 89"/>
          <p:cNvSpPr/>
          <p:nvPr/>
        </p:nvSpPr>
        <p:spPr>
          <a:xfrm rot="5400000">
            <a:off x="2311582" y="-566869"/>
            <a:ext cx="468000" cy="3928447"/>
          </a:xfrm>
          <a:prstGeom prst="rect">
            <a:avLst/>
          </a:prstGeom>
          <a:solidFill>
            <a:srgbClr val="FFC000"/>
          </a:solidFill>
          <a:ln>
            <a:solidFill>
              <a:srgbClr val="FFD347"/>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smtClean="0"/>
              <a:t>Client</a:t>
            </a:r>
            <a:endParaRPr lang="en-US" sz="1600" b="1" dirty="0"/>
          </a:p>
        </p:txBody>
      </p:sp>
      <p:grpSp>
        <p:nvGrpSpPr>
          <p:cNvPr id="59" name="Group 236"/>
          <p:cNvGrpSpPr>
            <a:grpSpLocks/>
          </p:cNvGrpSpPr>
          <p:nvPr/>
        </p:nvGrpSpPr>
        <p:grpSpPr bwMode="auto">
          <a:xfrm>
            <a:off x="683568" y="1847367"/>
            <a:ext cx="1484620" cy="931702"/>
            <a:chOff x="2061" y="1832"/>
            <a:chExt cx="2120" cy="1540"/>
          </a:xfrm>
        </p:grpSpPr>
        <p:grpSp>
          <p:nvGrpSpPr>
            <p:cNvPr id="60" name="Group 237"/>
            <p:cNvGrpSpPr>
              <a:grpSpLocks/>
            </p:cNvGrpSpPr>
            <p:nvPr/>
          </p:nvGrpSpPr>
          <p:grpSpPr bwMode="auto">
            <a:xfrm>
              <a:off x="2061" y="1832"/>
              <a:ext cx="2120" cy="1540"/>
              <a:chOff x="2061" y="1832"/>
              <a:chExt cx="2120" cy="1540"/>
            </a:xfrm>
          </p:grpSpPr>
          <p:grpSp>
            <p:nvGrpSpPr>
              <p:cNvPr id="62" name="Group 238"/>
              <p:cNvGrpSpPr>
                <a:grpSpLocks/>
              </p:cNvGrpSpPr>
              <p:nvPr/>
            </p:nvGrpSpPr>
            <p:grpSpPr bwMode="auto">
              <a:xfrm>
                <a:off x="2061" y="1832"/>
                <a:ext cx="2120" cy="1540"/>
                <a:chOff x="2061" y="1832"/>
                <a:chExt cx="2120" cy="1540"/>
              </a:xfrm>
            </p:grpSpPr>
            <p:pic>
              <p:nvPicPr>
                <p:cNvPr id="66" name="Picture 239" descr="schermata web 2_f01"/>
                <p:cNvPicPr>
                  <a:picLocks noChangeAspect="1" noChangeArrowheads="1"/>
                </p:cNvPicPr>
                <p:nvPr/>
              </p:nvPicPr>
              <p:blipFill>
                <a:blip r:embed="rId3" cstate="print"/>
                <a:srcRect/>
                <a:stretch>
                  <a:fillRect/>
                </a:stretch>
              </p:blipFill>
              <p:spPr bwMode="auto">
                <a:xfrm>
                  <a:off x="2061" y="1832"/>
                  <a:ext cx="2120" cy="1540"/>
                </a:xfrm>
                <a:prstGeom prst="rect">
                  <a:avLst/>
                </a:prstGeom>
                <a:noFill/>
                <a:ln w="9525">
                  <a:noFill/>
                  <a:miter lim="800000"/>
                  <a:headEnd/>
                  <a:tailEnd/>
                </a:ln>
              </p:spPr>
            </p:pic>
            <p:sp>
              <p:nvSpPr>
                <p:cNvPr id="67" name="Rectangle 240"/>
                <p:cNvSpPr>
                  <a:spLocks noChangeArrowheads="1"/>
                </p:cNvSpPr>
                <p:nvPr/>
              </p:nvSpPr>
              <p:spPr bwMode="gray">
                <a:xfrm>
                  <a:off x="2213" y="1898"/>
                  <a:ext cx="463" cy="60"/>
                </a:xfrm>
                <a:prstGeom prst="rect">
                  <a:avLst/>
                </a:prstGeom>
                <a:solidFill>
                  <a:srgbClr val="FFFFFF"/>
                </a:solidFill>
                <a:ln w="9525" algn="ctr">
                  <a:noFill/>
                  <a:miter lim="800000"/>
                  <a:headEnd/>
                  <a:tailEnd/>
                </a:ln>
              </p:spPr>
              <p:txBody>
                <a:bodyPr wrap="none" lIns="72000" tIns="72000" rIns="72000" bIns="72000" anchor="ctr"/>
                <a:lstStyle/>
                <a:p>
                  <a:endParaRPr lang="en-US" dirty="0"/>
                </a:p>
              </p:txBody>
            </p:sp>
          </p:grpSp>
          <p:sp>
            <p:nvSpPr>
              <p:cNvPr id="63" name="Rectangle 241"/>
              <p:cNvSpPr>
                <a:spLocks noChangeArrowheads="1"/>
              </p:cNvSpPr>
              <p:nvPr/>
            </p:nvSpPr>
            <p:spPr bwMode="gray">
              <a:xfrm>
                <a:off x="3654" y="2582"/>
                <a:ext cx="92" cy="93"/>
              </a:xfrm>
              <a:prstGeom prst="rect">
                <a:avLst/>
              </a:prstGeom>
              <a:gradFill rotWithShape="1">
                <a:gsLst>
                  <a:gs pos="0">
                    <a:srgbClr val="FFFFFF"/>
                  </a:gs>
                  <a:gs pos="100000">
                    <a:srgbClr val="FFFFFF">
                      <a:alpha val="89998"/>
                    </a:srgbClr>
                  </a:gs>
                </a:gsLst>
                <a:path path="shape">
                  <a:fillToRect l="50000" t="50000" r="50000" b="50000"/>
                </a:path>
              </a:gradFill>
              <a:ln w="9525" algn="ctr">
                <a:noFill/>
                <a:miter lim="800000"/>
                <a:headEnd/>
                <a:tailEnd/>
              </a:ln>
            </p:spPr>
            <p:txBody>
              <a:bodyPr wrap="none" lIns="72000" tIns="72000" rIns="72000" bIns="72000" anchor="ctr"/>
              <a:lstStyle/>
              <a:p>
                <a:endParaRPr lang="en-US" dirty="0"/>
              </a:p>
            </p:txBody>
          </p:sp>
          <p:pic>
            <p:nvPicPr>
              <p:cNvPr id="64" name="Picture 242" descr="j0433920"/>
              <p:cNvPicPr>
                <a:picLocks noChangeAspect="1" noChangeArrowheads="1"/>
              </p:cNvPicPr>
              <p:nvPr/>
            </p:nvPicPr>
            <p:blipFill>
              <a:blip r:embed="rId4" cstate="print"/>
              <a:srcRect/>
              <a:stretch>
                <a:fillRect/>
              </a:stretch>
            </p:blipFill>
            <p:spPr bwMode="auto">
              <a:xfrm>
                <a:off x="3659" y="2585"/>
                <a:ext cx="86" cy="86"/>
              </a:xfrm>
              <a:prstGeom prst="rect">
                <a:avLst/>
              </a:prstGeom>
              <a:noFill/>
              <a:ln w="9525">
                <a:noFill/>
                <a:miter lim="800000"/>
                <a:headEnd/>
                <a:tailEnd/>
              </a:ln>
            </p:spPr>
          </p:pic>
          <p:sp>
            <p:nvSpPr>
              <p:cNvPr id="65" name="Rectangle 243"/>
              <p:cNvSpPr>
                <a:spLocks noChangeArrowheads="1"/>
              </p:cNvSpPr>
              <p:nvPr/>
            </p:nvSpPr>
            <p:spPr bwMode="gray">
              <a:xfrm>
                <a:off x="3652" y="2580"/>
                <a:ext cx="92" cy="93"/>
              </a:xfrm>
              <a:prstGeom prst="rect">
                <a:avLst/>
              </a:prstGeom>
              <a:solidFill>
                <a:srgbClr val="FFFFFF">
                  <a:alpha val="23137"/>
                </a:srgbClr>
              </a:solidFill>
              <a:ln w="9525" algn="ctr">
                <a:noFill/>
                <a:miter lim="800000"/>
                <a:headEnd/>
                <a:tailEnd/>
              </a:ln>
            </p:spPr>
            <p:txBody>
              <a:bodyPr wrap="none" lIns="72000" tIns="72000" rIns="72000" bIns="72000" anchor="ctr"/>
              <a:lstStyle/>
              <a:p>
                <a:endParaRPr lang="en-US" dirty="0"/>
              </a:p>
            </p:txBody>
          </p:sp>
        </p:grpSp>
        <p:sp>
          <p:nvSpPr>
            <p:cNvPr id="61" name="Rectangle 244"/>
            <p:cNvSpPr>
              <a:spLocks noChangeArrowheads="1"/>
            </p:cNvSpPr>
            <p:nvPr/>
          </p:nvSpPr>
          <p:spPr bwMode="gray">
            <a:xfrm>
              <a:off x="2212" y="2938"/>
              <a:ext cx="680" cy="42"/>
            </a:xfrm>
            <a:prstGeom prst="rect">
              <a:avLst/>
            </a:prstGeom>
            <a:solidFill>
              <a:srgbClr val="FFFFFF"/>
            </a:solidFill>
            <a:ln w="9525" algn="ctr">
              <a:noFill/>
              <a:miter lim="800000"/>
              <a:headEnd/>
              <a:tailEnd/>
            </a:ln>
          </p:spPr>
          <p:txBody>
            <a:bodyPr wrap="none" lIns="72000" tIns="72000" rIns="72000" bIns="72000" anchor="ctr"/>
            <a:lstStyle/>
            <a:p>
              <a:endParaRPr lang="en-US" dirty="0"/>
            </a:p>
          </p:txBody>
        </p:sp>
      </p:grpSp>
      <p:pic>
        <p:nvPicPr>
          <p:cNvPr id="68" name="Picture 30" descr="j0401797"/>
          <p:cNvPicPr>
            <a:picLocks noChangeArrowheads="1"/>
          </p:cNvPicPr>
          <p:nvPr/>
        </p:nvPicPr>
        <p:blipFill>
          <a:blip r:embed="rId5" cstate="print"/>
          <a:srcRect/>
          <a:stretch>
            <a:fillRect/>
          </a:stretch>
        </p:blipFill>
        <p:spPr bwMode="auto">
          <a:xfrm>
            <a:off x="983708" y="1979249"/>
            <a:ext cx="748110" cy="403225"/>
          </a:xfrm>
          <a:prstGeom prst="rect">
            <a:avLst/>
          </a:prstGeom>
          <a:noFill/>
          <a:ln w="9525">
            <a:solidFill>
              <a:srgbClr val="FFFFFF"/>
            </a:solidFill>
            <a:miter lim="800000"/>
            <a:headEnd/>
            <a:tailEnd/>
          </a:ln>
        </p:spPr>
      </p:pic>
      <p:sp>
        <p:nvSpPr>
          <p:cNvPr id="3" name="TextBox 2"/>
          <p:cNvSpPr txBox="1"/>
          <p:nvPr/>
        </p:nvSpPr>
        <p:spPr>
          <a:xfrm>
            <a:off x="829669" y="3340149"/>
            <a:ext cx="3364084" cy="1384995"/>
          </a:xfrm>
          <a:prstGeom prst="rect">
            <a:avLst/>
          </a:prstGeom>
          <a:noFill/>
        </p:spPr>
        <p:txBody>
          <a:bodyPr wrap="square" rtlCol="0">
            <a:spAutoFit/>
          </a:bodyPr>
          <a:lstStyle/>
          <a:p>
            <a:pPr marL="628650" lvl="1" indent="-171450">
              <a:buFont typeface="Arial" panose="020B0604020202020204" pitchFamily="34" charset="0"/>
              <a:buChar char="•"/>
            </a:pPr>
            <a:endParaRPr lang="en-US" sz="1200" dirty="0" smtClean="0"/>
          </a:p>
          <a:p>
            <a:pPr marL="171450" indent="-171450">
              <a:buFont typeface="Arial" panose="020B0604020202020204" pitchFamily="34" charset="0"/>
              <a:buChar char="•"/>
            </a:pPr>
            <a:r>
              <a:rPr lang="en-US" sz="1200" dirty="0" smtClean="0"/>
              <a:t>Typescript/</a:t>
            </a:r>
            <a:r>
              <a:rPr lang="en-US" sz="1200" dirty="0" err="1" smtClean="0"/>
              <a:t>Javascript</a:t>
            </a:r>
            <a:r>
              <a:rPr lang="en-US" sz="1200" dirty="0" smtClean="0"/>
              <a:t> for OO design and development (as  suggested by Angular2 team)</a:t>
            </a:r>
          </a:p>
          <a:p>
            <a:pPr marL="171450" indent="-171450">
              <a:buFont typeface="Arial" panose="020B0604020202020204" pitchFamily="34" charset="0"/>
              <a:buChar char="•"/>
            </a:pPr>
            <a:endParaRPr lang="en-US" sz="1200" dirty="0" smtClean="0"/>
          </a:p>
          <a:p>
            <a:pPr marL="171450" indent="-171450">
              <a:buFont typeface="Arial" panose="020B0604020202020204" pitchFamily="34" charset="0"/>
              <a:buChar char="•"/>
            </a:pPr>
            <a:r>
              <a:rPr lang="en-US" sz="1200" dirty="0" smtClean="0"/>
              <a:t>Additional </a:t>
            </a:r>
            <a:r>
              <a:rPr lang="en-US" sz="1200" dirty="0" err="1" smtClean="0"/>
              <a:t>Javascript</a:t>
            </a:r>
            <a:r>
              <a:rPr lang="en-US" sz="1200" dirty="0" smtClean="0"/>
              <a:t> libraries for specific tasks </a:t>
            </a:r>
          </a:p>
          <a:p>
            <a:pPr marL="450850" lvl="1" indent="-177800">
              <a:buFont typeface="Arial" panose="020B0604020202020204" pitchFamily="34" charset="0"/>
              <a:buChar char="•"/>
            </a:pPr>
            <a:r>
              <a:rPr lang="en-US" sz="1200" dirty="0" err="1" smtClean="0"/>
              <a:t>Highcharts</a:t>
            </a:r>
            <a:r>
              <a:rPr lang="en-US" sz="1200" dirty="0" smtClean="0"/>
              <a:t> for Charts </a:t>
            </a:r>
            <a:endParaRPr lang="en-US" sz="1200" dirty="0"/>
          </a:p>
          <a:p>
            <a:pPr marL="450850" lvl="1" indent="-177800">
              <a:buFont typeface="Arial" panose="020B0604020202020204" pitchFamily="34" charset="0"/>
              <a:buChar char="•"/>
            </a:pPr>
            <a:r>
              <a:rPr lang="en-US" sz="1200" dirty="0" err="1" smtClean="0"/>
              <a:t>NoUISlider</a:t>
            </a:r>
            <a:r>
              <a:rPr lang="en-US" sz="1200" dirty="0" smtClean="0"/>
              <a:t> for Slider</a:t>
            </a:r>
          </a:p>
        </p:txBody>
      </p:sp>
      <p:pic>
        <p:nvPicPr>
          <p:cNvPr id="69" name="Picture 17" descr="j0431564"/>
          <p:cNvPicPr>
            <a:picLocks noChangeAspect="1" noChangeArrowheads="1"/>
          </p:cNvPicPr>
          <p:nvPr/>
        </p:nvPicPr>
        <p:blipFill>
          <a:blip r:embed="rId6" cstate="print"/>
          <a:srcRect/>
          <a:stretch>
            <a:fillRect/>
          </a:stretch>
        </p:blipFill>
        <p:spPr bwMode="auto">
          <a:xfrm>
            <a:off x="7884368" y="1708167"/>
            <a:ext cx="1074964" cy="998978"/>
          </a:xfrm>
          <a:prstGeom prst="rect">
            <a:avLst/>
          </a:prstGeom>
          <a:noFill/>
          <a:ln w="9525">
            <a:noFill/>
            <a:miter lim="800000"/>
            <a:headEnd/>
            <a:tailEnd/>
          </a:ln>
        </p:spPr>
      </p:pic>
      <p:sp>
        <p:nvSpPr>
          <p:cNvPr id="76" name="Rettangolo 89"/>
          <p:cNvSpPr/>
          <p:nvPr/>
        </p:nvSpPr>
        <p:spPr>
          <a:xfrm rot="5400000">
            <a:off x="6560054" y="-566869"/>
            <a:ext cx="468000" cy="3928447"/>
          </a:xfrm>
          <a:prstGeom prst="rect">
            <a:avLst/>
          </a:prstGeom>
          <a:solidFill>
            <a:srgbClr val="FFC000"/>
          </a:solidFill>
          <a:ln>
            <a:solidFill>
              <a:srgbClr val="FFD347"/>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smtClean="0"/>
              <a:t>Server</a:t>
            </a:r>
            <a:endParaRPr lang="en-US" sz="1600" b="1" dirty="0"/>
          </a:p>
        </p:txBody>
      </p:sp>
      <p:sp>
        <p:nvSpPr>
          <p:cNvPr id="49" name="TextBox 48"/>
          <p:cNvSpPr txBox="1"/>
          <p:nvPr/>
        </p:nvSpPr>
        <p:spPr>
          <a:xfrm>
            <a:off x="4952332" y="2862421"/>
            <a:ext cx="3364084"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smtClean="0"/>
              <a:t>Express and </a:t>
            </a:r>
            <a:r>
              <a:rPr lang="en-US" sz="1200" dirty="0" err="1" smtClean="0"/>
              <a:t>NodeJS</a:t>
            </a:r>
            <a:r>
              <a:rPr lang="en-US" sz="1200" dirty="0" smtClean="0"/>
              <a:t> to implement the REST server</a:t>
            </a:r>
          </a:p>
          <a:p>
            <a:pPr marL="171450" indent="-171450">
              <a:buFont typeface="Arial" panose="020B0604020202020204" pitchFamily="34" charset="0"/>
              <a:buChar char="•"/>
            </a:pPr>
            <a:r>
              <a:rPr lang="en-US" sz="1200" dirty="0" smtClean="0"/>
              <a:t>Mongoose/MongoDB as </a:t>
            </a:r>
            <a:r>
              <a:rPr lang="en-US" sz="1200" dirty="0" err="1" smtClean="0"/>
              <a:t>nonSQL</a:t>
            </a:r>
            <a:r>
              <a:rPr lang="en-US" sz="1200" dirty="0" smtClean="0"/>
              <a:t> DB </a:t>
            </a:r>
          </a:p>
        </p:txBody>
      </p:sp>
      <p:sp>
        <p:nvSpPr>
          <p:cNvPr id="50" name="TextBox 49"/>
          <p:cNvSpPr txBox="1"/>
          <p:nvPr/>
        </p:nvSpPr>
        <p:spPr>
          <a:xfrm>
            <a:off x="5128260" y="3645024"/>
            <a:ext cx="3364084" cy="1015663"/>
          </a:xfrm>
          <a:prstGeom prst="rect">
            <a:avLst/>
          </a:prstGeom>
          <a:solidFill>
            <a:schemeClr val="bg1"/>
          </a:solidFill>
          <a:ln>
            <a:solidFill>
              <a:schemeClr val="tx1"/>
            </a:solidFill>
          </a:ln>
        </p:spPr>
        <p:txBody>
          <a:bodyPr wrap="square" rtlCol="0">
            <a:spAutoFit/>
          </a:bodyPr>
          <a:lstStyle/>
          <a:p>
            <a:r>
              <a:rPr lang="en-US" sz="1200" dirty="0" smtClean="0"/>
              <a:t>The server side is an ancillary component aimed simply at providing a real REST interface for the Client and is not to be considered as of the prototype (considering also that </a:t>
            </a:r>
            <a:r>
              <a:rPr lang="en-US" sz="1200" dirty="0" err="1" smtClean="0"/>
              <a:t>Fideuram</a:t>
            </a:r>
            <a:r>
              <a:rPr lang="en-US" sz="1200" dirty="0" smtClean="0"/>
              <a:t> will use different back-end systems and architectures)</a:t>
            </a:r>
          </a:p>
        </p:txBody>
      </p:sp>
      <p:sp>
        <p:nvSpPr>
          <p:cNvPr id="51" name="Rettangolo 83"/>
          <p:cNvSpPr/>
          <p:nvPr/>
        </p:nvSpPr>
        <p:spPr>
          <a:xfrm>
            <a:off x="539552" y="5482106"/>
            <a:ext cx="8293027" cy="323158"/>
          </a:xfrm>
          <a:prstGeom prst="rect">
            <a:avLst/>
          </a:prstGeom>
          <a:solidFill>
            <a:schemeClr val="bg1">
              <a:lumMod val="95000"/>
              <a:alpha val="78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p:cNvSpPr txBox="1"/>
          <p:nvPr/>
        </p:nvSpPr>
        <p:spPr>
          <a:xfrm>
            <a:off x="817968" y="5528265"/>
            <a:ext cx="7930498" cy="276999"/>
          </a:xfrm>
          <a:prstGeom prst="rect">
            <a:avLst/>
          </a:prstGeom>
          <a:noFill/>
        </p:spPr>
        <p:txBody>
          <a:bodyPr wrap="square" rtlCol="0">
            <a:spAutoFit/>
          </a:bodyPr>
          <a:lstStyle/>
          <a:p>
            <a:r>
              <a:rPr lang="en-US" sz="1200" dirty="0" smtClean="0"/>
              <a:t>All SW components  used are open source (with the exception of </a:t>
            </a:r>
            <a:r>
              <a:rPr lang="en-US" sz="1200" dirty="0" err="1" smtClean="0"/>
              <a:t>Highcharts</a:t>
            </a:r>
            <a:r>
              <a:rPr lang="en-US" sz="1200" dirty="0" smtClean="0"/>
              <a:t> which can be substituted by other charts lib)</a:t>
            </a:r>
          </a:p>
        </p:txBody>
      </p:sp>
      <p:sp>
        <p:nvSpPr>
          <p:cNvPr id="54" name="TextBox 53"/>
          <p:cNvSpPr txBox="1"/>
          <p:nvPr/>
        </p:nvSpPr>
        <p:spPr>
          <a:xfrm>
            <a:off x="539551" y="5805264"/>
            <a:ext cx="8293027" cy="461665"/>
          </a:xfrm>
          <a:prstGeom prst="rect">
            <a:avLst/>
          </a:prstGeom>
          <a:noFill/>
        </p:spPr>
        <p:txBody>
          <a:bodyPr wrap="square" rtlCol="0">
            <a:spAutoFit/>
          </a:bodyPr>
          <a:lstStyle/>
          <a:p>
            <a:pPr marL="171450" indent="-171450">
              <a:buFont typeface="Arial" charset="0"/>
              <a:buChar char="•"/>
            </a:pPr>
            <a:r>
              <a:rPr lang="en-US" sz="1200" dirty="0" smtClean="0"/>
              <a:t>“</a:t>
            </a:r>
            <a:r>
              <a:rPr lang="en-US" sz="1200" dirty="0"/>
              <a:t>Beta means we're now confident that most developers can be successful building large applications using Angular 2</a:t>
            </a:r>
            <a:r>
              <a:rPr lang="en-US" sz="1200" dirty="0" smtClean="0"/>
              <a:t>.”</a:t>
            </a:r>
          </a:p>
          <a:p>
            <a:r>
              <a:rPr lang="en-US" sz="1200" dirty="0" smtClean="0"/>
              <a:t>     (</a:t>
            </a:r>
            <a:r>
              <a:rPr lang="en-US" sz="1200" dirty="0"/>
              <a:t>source: http://angularjs.blogspot.it/2015/12/angular-2-beta.html)</a:t>
            </a:r>
            <a:endParaRPr lang="en-US" sz="1200" dirty="0" smtClean="0"/>
          </a:p>
        </p:txBody>
      </p:sp>
      <p:pic>
        <p:nvPicPr>
          <p:cNvPr id="26" name="Picture 6" descr="\\AMDLSERVER\01_aMDL\PROGETTI\01_In corso\08_0108_ISP Identity 2008\01_BANCHE DEL GRUPPO\60_fideuram\00_DEFINITIVI\KIT LOGHI\FIDEURAM_cmyk.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p:cNvSpPr txBox="1"/>
          <p:nvPr/>
        </p:nvSpPr>
        <p:spPr>
          <a:xfrm>
            <a:off x="2135837" y="1827981"/>
            <a:ext cx="2508171" cy="1569660"/>
          </a:xfrm>
          <a:prstGeom prst="rect">
            <a:avLst/>
          </a:prstGeom>
          <a:noFill/>
        </p:spPr>
        <p:txBody>
          <a:bodyPr wrap="square" rtlCol="0">
            <a:spAutoFit/>
          </a:bodyPr>
          <a:lstStyle/>
          <a:p>
            <a:pPr marL="171450" indent="-171450">
              <a:buFont typeface="Arial" panose="020B0604020202020204" pitchFamily="34" charset="0"/>
              <a:buChar char="•"/>
            </a:pPr>
            <a:r>
              <a:rPr lang="en-US" sz="1200" dirty="0" smtClean="0"/>
              <a:t>Angular2 Beta* framework with its major services:</a:t>
            </a:r>
          </a:p>
          <a:p>
            <a:pPr marL="450850" lvl="1" indent="-177800">
              <a:buFont typeface="Arial" panose="020B0604020202020204" pitchFamily="34" charset="0"/>
              <a:buChar char="•"/>
            </a:pPr>
            <a:r>
              <a:rPr lang="en-US" sz="1200" dirty="0" err="1" smtClean="0"/>
              <a:t>WebComponent</a:t>
            </a:r>
            <a:r>
              <a:rPr lang="en-US" sz="1200" dirty="0" smtClean="0"/>
              <a:t> support</a:t>
            </a:r>
          </a:p>
          <a:p>
            <a:pPr marL="450850" lvl="1" indent="-177800">
              <a:buFont typeface="Arial" panose="020B0604020202020204" pitchFamily="34" charset="0"/>
              <a:buChar char="•"/>
            </a:pPr>
            <a:r>
              <a:rPr lang="en-US" sz="1200" dirty="0" smtClean="0"/>
              <a:t>Event driven programming</a:t>
            </a:r>
          </a:p>
          <a:p>
            <a:pPr marL="450850" lvl="1" indent="-177800">
              <a:buFont typeface="Arial" panose="020B0604020202020204" pitchFamily="34" charset="0"/>
              <a:buChar char="•"/>
            </a:pPr>
            <a:r>
              <a:rPr lang="en-US" sz="1200" dirty="0" smtClean="0"/>
              <a:t>Routing</a:t>
            </a:r>
          </a:p>
          <a:p>
            <a:pPr marL="450850" lvl="1" indent="-177800">
              <a:buFont typeface="Arial" panose="020B0604020202020204" pitchFamily="34" charset="0"/>
              <a:buChar char="•"/>
            </a:pPr>
            <a:r>
              <a:rPr lang="en-US" sz="1200" dirty="0" smtClean="0"/>
              <a:t>Http client and </a:t>
            </a:r>
            <a:r>
              <a:rPr lang="en-US" sz="1200" dirty="0" err="1" smtClean="0"/>
              <a:t>async</a:t>
            </a:r>
            <a:r>
              <a:rPr lang="en-US" sz="1200" dirty="0" smtClean="0"/>
              <a:t> </a:t>
            </a:r>
            <a:r>
              <a:rPr lang="en-US" sz="1200" dirty="0" smtClean="0"/>
              <a:t>calls from within the </a:t>
            </a:r>
            <a:r>
              <a:rPr lang="en-US" sz="1200" dirty="0" err="1" smtClean="0"/>
              <a:t>WebComponents</a:t>
            </a:r>
            <a:endParaRPr lang="en-US" sz="1200" dirty="0" smtClean="0"/>
          </a:p>
        </p:txBody>
      </p:sp>
      <p:sp>
        <p:nvSpPr>
          <p:cNvPr id="28" name="Rettangolo 83"/>
          <p:cNvSpPr/>
          <p:nvPr/>
        </p:nvSpPr>
        <p:spPr>
          <a:xfrm>
            <a:off x="2687320" y="4906042"/>
            <a:ext cx="4044920" cy="323158"/>
          </a:xfrm>
          <a:prstGeom prst="rect">
            <a:avLst/>
          </a:prstGeom>
          <a:solidFill>
            <a:schemeClr val="bg1">
              <a:lumMod val="85000"/>
              <a:alpha val="78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p:cNvSpPr txBox="1"/>
          <p:nvPr/>
        </p:nvSpPr>
        <p:spPr>
          <a:xfrm>
            <a:off x="2987458" y="4952201"/>
            <a:ext cx="3550115" cy="276999"/>
          </a:xfrm>
          <a:prstGeom prst="rect">
            <a:avLst/>
          </a:prstGeom>
          <a:noFill/>
        </p:spPr>
        <p:txBody>
          <a:bodyPr wrap="square" rtlCol="0">
            <a:spAutoFit/>
          </a:bodyPr>
          <a:lstStyle/>
          <a:p>
            <a:r>
              <a:rPr lang="en-US" sz="1200" dirty="0" smtClean="0"/>
              <a:t>MS Visual Studio Code as lightweight IDE</a:t>
            </a:r>
          </a:p>
        </p:txBody>
      </p:sp>
    </p:spTree>
    <p:extLst>
      <p:ext uri="{BB962C8B-B14F-4D97-AF65-F5344CB8AC3E}">
        <p14:creationId xmlns:p14="http://schemas.microsoft.com/office/powerpoint/2010/main" val="10862436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323528" y="148416"/>
            <a:ext cx="71913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6pPr>
            <a:lvl7pPr marL="29718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7pPr>
            <a:lvl8pPr marL="34290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8pPr>
            <a:lvl9pPr marL="38862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9pPr>
          </a:lstStyle>
          <a:p>
            <a:pPr eaLnBrk="1" hangingPunct="1">
              <a:spcAft>
                <a:spcPct val="0"/>
              </a:spcAft>
              <a:buClrTx/>
              <a:buSzTx/>
              <a:buFontTx/>
              <a:buNone/>
            </a:pPr>
            <a:r>
              <a:rPr lang="en-US" altLang="it-IT" sz="2400" b="1" dirty="0" smtClean="0"/>
              <a:t>Fogli Dashboard – the first composite page	</a:t>
            </a:r>
            <a:endParaRPr lang="en-US" altLang="it-IT" sz="4400" b="1" dirty="0"/>
          </a:p>
        </p:txBody>
      </p:sp>
      <p:pic>
        <p:nvPicPr>
          <p:cNvPr id="26" name="Picture 6" descr="\\AMDLSERVER\01_aMDL\PROGETTI\01_In corso\08_0108_ISP Identity 2008\01_BANCHE DEL GRUPPO\60_fideuram\00_DEFINITIVI\KIT LOGHI\FIDEURAM_cmy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1628800"/>
            <a:ext cx="6815908"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4"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528" y="1052736"/>
            <a:ext cx="1540197" cy="1327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 name="AutoShape 317"/>
          <p:cNvSpPr>
            <a:spLocks noChangeArrowheads="1"/>
          </p:cNvSpPr>
          <p:nvPr/>
        </p:nvSpPr>
        <p:spPr bwMode="auto">
          <a:xfrm rot="19219867">
            <a:off x="1267789" y="1133352"/>
            <a:ext cx="2226245" cy="4015964"/>
          </a:xfrm>
          <a:custGeom>
            <a:avLst/>
            <a:gdLst>
              <a:gd name="connsiteX0" fmla="*/ 0 w 1006025"/>
              <a:gd name="connsiteY0" fmla="*/ 553012 h 553012"/>
              <a:gd name="connsiteX1" fmla="*/ 503013 w 1006025"/>
              <a:gd name="connsiteY1" fmla="*/ 0 h 553012"/>
              <a:gd name="connsiteX2" fmla="*/ 1006025 w 1006025"/>
              <a:gd name="connsiteY2" fmla="*/ 553012 h 553012"/>
              <a:gd name="connsiteX3" fmla="*/ 0 w 1006025"/>
              <a:gd name="connsiteY3" fmla="*/ 553012 h 553012"/>
              <a:gd name="connsiteX0" fmla="*/ 0 w 1471350"/>
              <a:gd name="connsiteY0" fmla="*/ 553012 h 553012"/>
              <a:gd name="connsiteX1" fmla="*/ 503013 w 1471350"/>
              <a:gd name="connsiteY1" fmla="*/ 0 h 553012"/>
              <a:gd name="connsiteX2" fmla="*/ 1471350 w 1471350"/>
              <a:gd name="connsiteY2" fmla="*/ 34666 h 553012"/>
              <a:gd name="connsiteX3" fmla="*/ 0 w 1471350"/>
              <a:gd name="connsiteY3" fmla="*/ 553012 h 553012"/>
              <a:gd name="connsiteX0" fmla="*/ 0 w 2394078"/>
              <a:gd name="connsiteY0" fmla="*/ 2713279 h 2713279"/>
              <a:gd name="connsiteX1" fmla="*/ 1425741 w 2394078"/>
              <a:gd name="connsiteY1" fmla="*/ 0 h 2713279"/>
              <a:gd name="connsiteX2" fmla="*/ 2394078 w 2394078"/>
              <a:gd name="connsiteY2" fmla="*/ 34666 h 2713279"/>
              <a:gd name="connsiteX3" fmla="*/ 0 w 2394078"/>
              <a:gd name="connsiteY3" fmla="*/ 2713279 h 2713279"/>
              <a:gd name="connsiteX0" fmla="*/ 0 w 2394078"/>
              <a:gd name="connsiteY0" fmla="*/ 3372558 h 3372558"/>
              <a:gd name="connsiteX1" fmla="*/ 1635606 w 2394078"/>
              <a:gd name="connsiteY1" fmla="*/ 0 h 3372558"/>
              <a:gd name="connsiteX2" fmla="*/ 2394078 w 2394078"/>
              <a:gd name="connsiteY2" fmla="*/ 693945 h 3372558"/>
              <a:gd name="connsiteX3" fmla="*/ 0 w 2394078"/>
              <a:gd name="connsiteY3" fmla="*/ 3372558 h 3372558"/>
              <a:gd name="connsiteX0" fmla="*/ 0 w 2393823"/>
              <a:gd name="connsiteY0" fmla="*/ 3372558 h 3372558"/>
              <a:gd name="connsiteX1" fmla="*/ 1635606 w 2393823"/>
              <a:gd name="connsiteY1" fmla="*/ 0 h 3372558"/>
              <a:gd name="connsiteX2" fmla="*/ 2393823 w 2393823"/>
              <a:gd name="connsiteY2" fmla="*/ 587353 h 3372558"/>
              <a:gd name="connsiteX3" fmla="*/ 0 w 2393823"/>
              <a:gd name="connsiteY3" fmla="*/ 3372558 h 3372558"/>
              <a:gd name="connsiteX0" fmla="*/ 0 w 2379731"/>
              <a:gd name="connsiteY0" fmla="*/ 3372558 h 3372558"/>
              <a:gd name="connsiteX1" fmla="*/ 1635606 w 2379731"/>
              <a:gd name="connsiteY1" fmla="*/ 0 h 3372558"/>
              <a:gd name="connsiteX2" fmla="*/ 2379731 w 2379731"/>
              <a:gd name="connsiteY2" fmla="*/ 540208 h 3372558"/>
              <a:gd name="connsiteX3" fmla="*/ 0 w 2379731"/>
              <a:gd name="connsiteY3" fmla="*/ 3372558 h 3372558"/>
              <a:gd name="connsiteX0" fmla="*/ 0 w 2809672"/>
              <a:gd name="connsiteY0" fmla="*/ 3372558 h 3372558"/>
              <a:gd name="connsiteX1" fmla="*/ 1635606 w 2809672"/>
              <a:gd name="connsiteY1" fmla="*/ 0 h 3372558"/>
              <a:gd name="connsiteX2" fmla="*/ 2809672 w 2809672"/>
              <a:gd name="connsiteY2" fmla="*/ 1304553 h 3372558"/>
              <a:gd name="connsiteX3" fmla="*/ 0 w 2809672"/>
              <a:gd name="connsiteY3" fmla="*/ 3372558 h 3372558"/>
              <a:gd name="connsiteX0" fmla="*/ 0 w 2226245"/>
              <a:gd name="connsiteY0" fmla="*/ 4015964 h 4015964"/>
              <a:gd name="connsiteX1" fmla="*/ 1052179 w 2226245"/>
              <a:gd name="connsiteY1" fmla="*/ 0 h 4015964"/>
              <a:gd name="connsiteX2" fmla="*/ 2226245 w 2226245"/>
              <a:gd name="connsiteY2" fmla="*/ 1304553 h 4015964"/>
              <a:gd name="connsiteX3" fmla="*/ 0 w 2226245"/>
              <a:gd name="connsiteY3" fmla="*/ 4015964 h 4015964"/>
            </a:gdLst>
            <a:ahLst/>
            <a:cxnLst>
              <a:cxn ang="0">
                <a:pos x="connsiteX0" y="connsiteY0"/>
              </a:cxn>
              <a:cxn ang="0">
                <a:pos x="connsiteX1" y="connsiteY1"/>
              </a:cxn>
              <a:cxn ang="0">
                <a:pos x="connsiteX2" y="connsiteY2"/>
              </a:cxn>
              <a:cxn ang="0">
                <a:pos x="connsiteX3" y="connsiteY3"/>
              </a:cxn>
            </a:cxnLst>
            <a:rect l="l" t="t" r="r" b="b"/>
            <a:pathLst>
              <a:path w="2226245" h="4015964">
                <a:moveTo>
                  <a:pt x="0" y="4015964"/>
                </a:moveTo>
                <a:lnTo>
                  <a:pt x="1052179" y="0"/>
                </a:lnTo>
                <a:lnTo>
                  <a:pt x="2226245" y="1304553"/>
                </a:lnTo>
                <a:lnTo>
                  <a:pt x="0" y="4015964"/>
                </a:lnTo>
                <a:close/>
              </a:path>
            </a:pathLst>
          </a:custGeom>
          <a:gradFill rotWithShape="1">
            <a:gsLst>
              <a:gs pos="0">
                <a:srgbClr val="DDDDDD"/>
              </a:gs>
              <a:gs pos="100000">
                <a:srgbClr val="FFFFFF"/>
              </a:gs>
            </a:gsLst>
            <a:lin ang="5400000" scaled="1"/>
          </a:gradFill>
          <a:ln w="12700" algn="ctr">
            <a:noFill/>
            <a:miter lim="800000"/>
            <a:headEnd/>
            <a:tailEnd/>
          </a:ln>
        </p:spPr>
        <p:txBody>
          <a:bodyPr vert="eaVert" wrap="square" lIns="108000" tIns="108000" rIns="108000" bIns="108000">
            <a:spAutoFit/>
          </a:bodyPr>
          <a:lstStyle/>
          <a:p>
            <a:pPr algn="l" eaLnBrk="1" hangingPunct="1">
              <a:spcBef>
                <a:spcPct val="0"/>
              </a:spcBef>
              <a:buSzTx/>
              <a:buFontTx/>
              <a:buNone/>
            </a:pPr>
            <a:endParaRPr lang="en-US" b="0">
              <a:solidFill>
                <a:srgbClr val="292929"/>
              </a:solidFill>
            </a:endParaRPr>
          </a:p>
        </p:txBody>
      </p:sp>
      <p:sp>
        <p:nvSpPr>
          <p:cNvPr id="4" name="Rectangle 3"/>
          <p:cNvSpPr/>
          <p:nvPr/>
        </p:nvSpPr>
        <p:spPr>
          <a:xfrm>
            <a:off x="2843808" y="1916832"/>
            <a:ext cx="5328592" cy="3456384"/>
          </a:xfrm>
          <a:prstGeom prst="rect">
            <a:avLst/>
          </a:prstGeom>
          <a:noFill/>
          <a:ln w="38100">
            <a:solidFill>
              <a:srgbClr val="FD6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915816" y="2213248"/>
            <a:ext cx="1143744" cy="306145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4148336" y="1988840"/>
            <a:ext cx="3736032" cy="328586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5364088" y="2132856"/>
            <a:ext cx="1224136" cy="13321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6588224" y="2132856"/>
            <a:ext cx="1224136" cy="13321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6588224" y="3573016"/>
            <a:ext cx="1224136" cy="13321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5364088" y="3573016"/>
            <a:ext cx="1224136" cy="13321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4211960" y="2132856"/>
            <a:ext cx="1152128" cy="13321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4211960" y="3573016"/>
            <a:ext cx="1152128" cy="13321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987824" y="2996953"/>
            <a:ext cx="931391" cy="86409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2987824" y="4149080"/>
            <a:ext cx="931391" cy="100811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987824" y="3933056"/>
            <a:ext cx="931391" cy="14401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3453519" y="1340768"/>
            <a:ext cx="474601" cy="57606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987824" y="1052736"/>
            <a:ext cx="1008112" cy="288032"/>
          </a:xfrm>
          <a:prstGeom prst="rect">
            <a:avLst/>
          </a:prstGeom>
          <a:noFill/>
          <a:ln w="38100">
            <a:solidFill>
              <a:srgbClr val="FD6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Container</a:t>
            </a:r>
          </a:p>
        </p:txBody>
      </p:sp>
      <p:cxnSp>
        <p:nvCxnSpPr>
          <p:cNvPr id="84" name="Straight Arrow Connector 83"/>
          <p:cNvCxnSpPr/>
          <p:nvPr/>
        </p:nvCxnSpPr>
        <p:spPr>
          <a:xfrm flipV="1">
            <a:off x="2101738" y="3461859"/>
            <a:ext cx="702283" cy="36059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1093626" y="3822453"/>
            <a:ext cx="1008112" cy="2880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Search Bar</a:t>
            </a:r>
            <a:endParaRPr lang="en-US" sz="1200" dirty="0">
              <a:solidFill>
                <a:schemeClr val="tx1"/>
              </a:solidFill>
            </a:endParaRPr>
          </a:p>
        </p:txBody>
      </p:sp>
      <p:sp>
        <p:nvSpPr>
          <p:cNvPr id="14" name="Rectangle 13"/>
          <p:cNvSpPr/>
          <p:nvPr/>
        </p:nvSpPr>
        <p:spPr>
          <a:xfrm>
            <a:off x="1863725" y="5157192"/>
            <a:ext cx="940296" cy="2403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732240" y="1341322"/>
            <a:ext cx="432048" cy="64751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588224" y="1053290"/>
            <a:ext cx="1008112" cy="2880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Collection</a:t>
            </a:r>
            <a:endParaRPr lang="en-US" sz="1200" dirty="0">
              <a:solidFill>
                <a:schemeClr val="tx1"/>
              </a:solidFill>
            </a:endParaRPr>
          </a:p>
        </p:txBody>
      </p:sp>
      <p:cxnSp>
        <p:nvCxnSpPr>
          <p:cNvPr id="88" name="Straight Arrow Connector 87"/>
          <p:cNvCxnSpPr/>
          <p:nvPr/>
        </p:nvCxnSpPr>
        <p:spPr>
          <a:xfrm flipV="1">
            <a:off x="2254138" y="3645024"/>
            <a:ext cx="733686" cy="7200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899592" y="4365104"/>
            <a:ext cx="1354546" cy="43204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Search conditions (repeated)</a:t>
            </a:r>
            <a:endParaRPr lang="en-US" sz="1200" dirty="0">
              <a:solidFill>
                <a:schemeClr val="tx1"/>
              </a:solidFill>
            </a:endParaRPr>
          </a:p>
        </p:txBody>
      </p:sp>
      <p:cxnSp>
        <p:nvCxnSpPr>
          <p:cNvPr id="90" name="Straight Arrow Connector 89"/>
          <p:cNvCxnSpPr>
            <a:endCxn id="83" idx="1"/>
          </p:cNvCxnSpPr>
          <p:nvPr/>
        </p:nvCxnSpPr>
        <p:spPr>
          <a:xfrm flipV="1">
            <a:off x="2267744" y="4005064"/>
            <a:ext cx="720080" cy="5124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2267744" y="4517504"/>
            <a:ext cx="720080" cy="1356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5385323" y="5661248"/>
            <a:ext cx="1354546" cy="43204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Fogli Summary (repeated)</a:t>
            </a:r>
            <a:endParaRPr lang="en-US" sz="1200" dirty="0">
              <a:solidFill>
                <a:schemeClr val="tx1"/>
              </a:solidFill>
            </a:endParaRPr>
          </a:p>
        </p:txBody>
      </p:sp>
      <p:cxnSp>
        <p:nvCxnSpPr>
          <p:cNvPr id="93" name="Straight Arrow Connector 92"/>
          <p:cNvCxnSpPr/>
          <p:nvPr/>
        </p:nvCxnSpPr>
        <p:spPr>
          <a:xfrm flipV="1">
            <a:off x="6062596" y="4905165"/>
            <a:ext cx="885668" cy="76992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V="1">
            <a:off x="6084168" y="4905165"/>
            <a:ext cx="0" cy="73391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92" idx="0"/>
          </p:cNvCxnSpPr>
          <p:nvPr/>
        </p:nvCxnSpPr>
        <p:spPr>
          <a:xfrm flipH="1" flipV="1">
            <a:off x="4932040" y="4869160"/>
            <a:ext cx="1130556" cy="7920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92" idx="0"/>
          </p:cNvCxnSpPr>
          <p:nvPr/>
        </p:nvCxnSpPr>
        <p:spPr>
          <a:xfrm flipH="1" flipV="1">
            <a:off x="5148064" y="3465006"/>
            <a:ext cx="914532" cy="219624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92" idx="0"/>
          </p:cNvCxnSpPr>
          <p:nvPr/>
        </p:nvCxnSpPr>
        <p:spPr>
          <a:xfrm flipV="1">
            <a:off x="6062596" y="3465005"/>
            <a:ext cx="885668" cy="219624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6084168" y="3429001"/>
            <a:ext cx="288032" cy="219624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157522" y="2385754"/>
            <a:ext cx="2686286" cy="1155904"/>
            <a:chOff x="157522" y="2385754"/>
            <a:chExt cx="2686286" cy="1155904"/>
          </a:xfrm>
        </p:grpSpPr>
        <p:pic>
          <p:nvPicPr>
            <p:cNvPr id="37" name="Picture 17" descr="j0431564"/>
            <p:cNvPicPr>
              <a:picLocks noChangeAspect="1" noChangeArrowheads="1"/>
            </p:cNvPicPr>
            <p:nvPr/>
          </p:nvPicPr>
          <p:blipFill>
            <a:blip r:embed="rId5" cstate="print"/>
            <a:srcRect/>
            <a:stretch>
              <a:fillRect/>
            </a:stretch>
          </p:blipFill>
          <p:spPr bwMode="auto">
            <a:xfrm>
              <a:off x="1194726" y="2385754"/>
              <a:ext cx="610447" cy="567296"/>
            </a:xfrm>
            <a:prstGeom prst="rect">
              <a:avLst/>
            </a:prstGeom>
            <a:noFill/>
            <a:ln w="9525">
              <a:noFill/>
              <a:miter lim="800000"/>
              <a:headEnd/>
              <a:tailEnd/>
            </a:ln>
          </p:spPr>
        </p:pic>
        <p:sp>
          <p:nvSpPr>
            <p:cNvPr id="3" name="TextBox 2"/>
            <p:cNvSpPr txBox="1"/>
            <p:nvPr/>
          </p:nvSpPr>
          <p:spPr>
            <a:xfrm>
              <a:off x="157522" y="2710661"/>
              <a:ext cx="2686286" cy="830997"/>
            </a:xfrm>
            <a:prstGeom prst="rect">
              <a:avLst/>
            </a:prstGeom>
            <a:noFill/>
          </p:spPr>
          <p:txBody>
            <a:bodyPr wrap="square" rtlCol="0">
              <a:spAutoFit/>
            </a:bodyPr>
            <a:lstStyle/>
            <a:p>
              <a:r>
                <a:rPr lang="en-US" sz="1200" b="1" dirty="0" smtClean="0"/>
                <a:t>Rest services </a:t>
              </a:r>
            </a:p>
            <a:p>
              <a:pPr marL="171450" indent="-171450">
                <a:buFont typeface="Arial" panose="020B0604020202020204" pitchFamily="34" charset="0"/>
                <a:buChar char="•"/>
              </a:pPr>
              <a:r>
                <a:rPr lang="en-US" sz="1200" dirty="0" smtClean="0"/>
                <a:t>retrieve the selection criteria </a:t>
              </a:r>
            </a:p>
            <a:p>
              <a:pPr marL="171450" indent="-171450">
                <a:buFont typeface="Arial" panose="020B0604020202020204" pitchFamily="34" charset="0"/>
                <a:buChar char="•"/>
              </a:pPr>
              <a:r>
                <a:rPr lang="en-US" sz="1200" dirty="0" smtClean="0"/>
                <a:t>search </a:t>
              </a:r>
              <a:r>
                <a:rPr lang="en-US" sz="1200" dirty="0"/>
                <a:t>(per selection </a:t>
              </a:r>
              <a:r>
                <a:rPr lang="en-US" sz="1200" dirty="0" smtClean="0"/>
                <a:t>criteria) and retrieve Fogli summary info</a:t>
              </a:r>
              <a:endParaRPr lang="en-US" sz="1200" dirty="0"/>
            </a:p>
          </p:txBody>
        </p:sp>
      </p:grpSp>
      <p:cxnSp>
        <p:nvCxnSpPr>
          <p:cNvPr id="7" name="Straight Connector 6"/>
          <p:cNvCxnSpPr/>
          <p:nvPr/>
        </p:nvCxnSpPr>
        <p:spPr>
          <a:xfrm>
            <a:off x="1763688" y="2669402"/>
            <a:ext cx="1110643" cy="129528"/>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2292893" y="5584990"/>
            <a:ext cx="2686286" cy="786572"/>
            <a:chOff x="157522" y="2385754"/>
            <a:chExt cx="2686286" cy="786572"/>
          </a:xfrm>
        </p:grpSpPr>
        <p:pic>
          <p:nvPicPr>
            <p:cNvPr id="44" name="Picture 17" descr="j0431564"/>
            <p:cNvPicPr>
              <a:picLocks noChangeAspect="1" noChangeArrowheads="1"/>
            </p:cNvPicPr>
            <p:nvPr/>
          </p:nvPicPr>
          <p:blipFill>
            <a:blip r:embed="rId5" cstate="print"/>
            <a:srcRect/>
            <a:stretch>
              <a:fillRect/>
            </a:stretch>
          </p:blipFill>
          <p:spPr bwMode="auto">
            <a:xfrm>
              <a:off x="1194726" y="2385754"/>
              <a:ext cx="610447" cy="567296"/>
            </a:xfrm>
            <a:prstGeom prst="rect">
              <a:avLst/>
            </a:prstGeom>
            <a:noFill/>
            <a:ln w="9525">
              <a:noFill/>
              <a:miter lim="800000"/>
              <a:headEnd/>
              <a:tailEnd/>
            </a:ln>
          </p:spPr>
        </p:pic>
        <p:sp>
          <p:nvSpPr>
            <p:cNvPr id="45" name="TextBox 44"/>
            <p:cNvSpPr txBox="1"/>
            <p:nvPr/>
          </p:nvSpPr>
          <p:spPr>
            <a:xfrm>
              <a:off x="157522" y="2710661"/>
              <a:ext cx="2686286" cy="461665"/>
            </a:xfrm>
            <a:prstGeom prst="rect">
              <a:avLst/>
            </a:prstGeom>
            <a:noFill/>
          </p:spPr>
          <p:txBody>
            <a:bodyPr wrap="square" rtlCol="0">
              <a:spAutoFit/>
            </a:bodyPr>
            <a:lstStyle/>
            <a:p>
              <a:r>
                <a:rPr lang="en-US" sz="1200" b="1" dirty="0" smtClean="0"/>
                <a:t>Rest services </a:t>
              </a:r>
            </a:p>
            <a:p>
              <a:pPr marL="171450" indent="-171450">
                <a:buFont typeface="Arial" panose="020B0604020202020204" pitchFamily="34" charset="0"/>
                <a:buChar char="•"/>
              </a:pPr>
              <a:r>
                <a:rPr lang="en-US" sz="1200" dirty="0" smtClean="0"/>
                <a:t>retrieve list of Fogli summary info</a:t>
              </a:r>
              <a:endParaRPr lang="en-US" sz="1200" dirty="0"/>
            </a:p>
          </p:txBody>
        </p:sp>
      </p:grpSp>
      <p:cxnSp>
        <p:nvCxnSpPr>
          <p:cNvPr id="46" name="Straight Connector 45"/>
          <p:cNvCxnSpPr/>
          <p:nvPr/>
        </p:nvCxnSpPr>
        <p:spPr>
          <a:xfrm flipV="1">
            <a:off x="3868536" y="5013176"/>
            <a:ext cx="919488" cy="767193"/>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26537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323528" y="148416"/>
            <a:ext cx="71913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6pPr>
            <a:lvl7pPr marL="29718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7pPr>
            <a:lvl8pPr marL="34290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8pPr>
            <a:lvl9pPr marL="38862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9pPr>
          </a:lstStyle>
          <a:p>
            <a:pPr eaLnBrk="1" hangingPunct="1">
              <a:spcAft>
                <a:spcPct val="0"/>
              </a:spcAft>
              <a:buClrTx/>
              <a:buSzTx/>
              <a:buFontTx/>
              <a:buNone/>
            </a:pPr>
            <a:r>
              <a:rPr lang="en-US" altLang="it-IT" sz="2400" b="1" dirty="0" smtClean="0"/>
              <a:t>Reuse of components</a:t>
            </a:r>
            <a:r>
              <a:rPr lang="en-US" altLang="it-IT" sz="2400" b="1" dirty="0" smtClean="0"/>
              <a:t>	</a:t>
            </a:r>
            <a:endParaRPr lang="en-US" altLang="it-IT" sz="4400" b="1" dirty="0"/>
          </a:p>
        </p:txBody>
      </p:sp>
      <p:pic>
        <p:nvPicPr>
          <p:cNvPr id="26" name="Picture 6" descr="\\AMDLSERVER\01_aMDL\PROGETTI\01_In corso\08_0108_ISP Identity 2008\01_BANCHE DEL GRUPPO\60_fideuram\00_DEFINITIVI\KIT LOGHI\FIDEURAM_cmy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1628800"/>
            <a:ext cx="6815908"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843808" y="1916832"/>
            <a:ext cx="5328592" cy="3456384"/>
          </a:xfrm>
          <a:prstGeom prst="rect">
            <a:avLst/>
          </a:prstGeom>
          <a:noFill/>
          <a:ln w="38100">
            <a:solidFill>
              <a:srgbClr val="FD6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915816" y="2213248"/>
            <a:ext cx="1143744" cy="306145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4148336" y="1988840"/>
            <a:ext cx="3736032" cy="328586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5364088" y="2132856"/>
            <a:ext cx="1224136" cy="13321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6588224" y="2132856"/>
            <a:ext cx="1224136" cy="13321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6588224" y="3573016"/>
            <a:ext cx="1224136" cy="13321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5364088" y="3573016"/>
            <a:ext cx="1224136" cy="13321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4211960" y="2132856"/>
            <a:ext cx="1152128" cy="13321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4211960" y="3573016"/>
            <a:ext cx="1152128" cy="13321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987824" y="2996953"/>
            <a:ext cx="931391" cy="86409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2987824" y="4149080"/>
            <a:ext cx="931391" cy="100811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987824" y="3933056"/>
            <a:ext cx="931391" cy="14401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863725" y="5157192"/>
            <a:ext cx="940296" cy="2403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p:cNvCxnSpPr/>
          <p:nvPr/>
        </p:nvCxnSpPr>
        <p:spPr>
          <a:xfrm flipV="1">
            <a:off x="2254138" y="3645024"/>
            <a:ext cx="733686" cy="7200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1129222" y="4365104"/>
            <a:ext cx="1354546" cy="43204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Search conditions (repeated)</a:t>
            </a:r>
            <a:endParaRPr lang="en-US" sz="1200" dirty="0">
              <a:solidFill>
                <a:schemeClr val="tx1"/>
              </a:solidFill>
            </a:endParaRPr>
          </a:p>
        </p:txBody>
      </p:sp>
      <p:cxnSp>
        <p:nvCxnSpPr>
          <p:cNvPr id="90" name="Straight Arrow Connector 89"/>
          <p:cNvCxnSpPr>
            <a:endCxn id="83" idx="1"/>
          </p:cNvCxnSpPr>
          <p:nvPr/>
        </p:nvCxnSpPr>
        <p:spPr>
          <a:xfrm flipV="1">
            <a:off x="2267744" y="4005064"/>
            <a:ext cx="720080" cy="5124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2267744" y="4517504"/>
            <a:ext cx="720080" cy="1356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5385323" y="5661248"/>
            <a:ext cx="1354546" cy="43204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Fogli Summary (repeated)</a:t>
            </a:r>
            <a:endParaRPr lang="en-US" sz="1200" dirty="0">
              <a:solidFill>
                <a:schemeClr val="tx1"/>
              </a:solidFill>
            </a:endParaRPr>
          </a:p>
        </p:txBody>
      </p:sp>
      <p:cxnSp>
        <p:nvCxnSpPr>
          <p:cNvPr id="93" name="Straight Arrow Connector 92"/>
          <p:cNvCxnSpPr/>
          <p:nvPr/>
        </p:nvCxnSpPr>
        <p:spPr>
          <a:xfrm flipV="1">
            <a:off x="6062596" y="4905165"/>
            <a:ext cx="885668" cy="76992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V="1">
            <a:off x="6084168" y="4905165"/>
            <a:ext cx="0" cy="73391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92" idx="0"/>
          </p:cNvCxnSpPr>
          <p:nvPr/>
        </p:nvCxnSpPr>
        <p:spPr>
          <a:xfrm flipH="1" flipV="1">
            <a:off x="4932040" y="4869160"/>
            <a:ext cx="1130556" cy="7920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92" idx="0"/>
          </p:cNvCxnSpPr>
          <p:nvPr/>
        </p:nvCxnSpPr>
        <p:spPr>
          <a:xfrm flipH="1" flipV="1">
            <a:off x="5148064" y="3465006"/>
            <a:ext cx="914532" cy="219624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92" idx="0"/>
          </p:cNvCxnSpPr>
          <p:nvPr/>
        </p:nvCxnSpPr>
        <p:spPr>
          <a:xfrm flipV="1">
            <a:off x="6062596" y="3465005"/>
            <a:ext cx="885668" cy="219624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6084168" y="3429001"/>
            <a:ext cx="288032" cy="219624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13731" y="951111"/>
            <a:ext cx="8062725" cy="523220"/>
          </a:xfrm>
          <a:prstGeom prst="rect">
            <a:avLst/>
          </a:prstGeom>
          <a:noFill/>
        </p:spPr>
        <p:txBody>
          <a:bodyPr wrap="square" rtlCol="0">
            <a:spAutoFit/>
          </a:bodyPr>
          <a:lstStyle/>
          <a:p>
            <a:r>
              <a:rPr lang="en-US" sz="1400" dirty="0" smtClean="0"/>
              <a:t>A first example of reuse of components is provided by the Dashboard page itself with the repetition of the ‘Search Condition’  and ‘Fogli Summary’ components </a:t>
            </a:r>
            <a:endParaRPr lang="en-US" sz="1400" dirty="0" smtClean="0"/>
          </a:p>
        </p:txBody>
      </p:sp>
    </p:spTree>
    <p:extLst>
      <p:ext uri="{BB962C8B-B14F-4D97-AF65-F5344CB8AC3E}">
        <p14:creationId xmlns:p14="http://schemas.microsoft.com/office/powerpoint/2010/main" val="42400003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323528" y="148416"/>
            <a:ext cx="71913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6pPr>
            <a:lvl7pPr marL="29718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7pPr>
            <a:lvl8pPr marL="34290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8pPr>
            <a:lvl9pPr marL="38862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9pPr>
          </a:lstStyle>
          <a:p>
            <a:pPr eaLnBrk="1" hangingPunct="1">
              <a:spcAft>
                <a:spcPct val="0"/>
              </a:spcAft>
              <a:buClrTx/>
              <a:buSzTx/>
              <a:buFontTx/>
              <a:buNone/>
            </a:pPr>
            <a:r>
              <a:rPr lang="en-US" altLang="it-IT" sz="2400" b="1" dirty="0" smtClean="0"/>
              <a:t>Reuse of components</a:t>
            </a:r>
            <a:r>
              <a:rPr lang="en-US" altLang="it-IT" sz="2400" b="1" dirty="0" smtClean="0"/>
              <a:t>	</a:t>
            </a:r>
            <a:endParaRPr lang="en-US" altLang="it-IT" sz="4400" b="1" dirty="0"/>
          </a:p>
        </p:txBody>
      </p:sp>
      <p:pic>
        <p:nvPicPr>
          <p:cNvPr id="26" name="Picture 6" descr="\\AMDLSERVER\01_aMDL\PROGETTI\01_In corso\08_0108_ISP Identity 2008\01_BANCHE DEL GRUPPO\60_fideuram\00_DEFINITIVI\KIT LOGHI\FIDEURAM_cmy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6"/>
          <p:cNvSpPr txBox="1"/>
          <p:nvPr/>
        </p:nvSpPr>
        <p:spPr>
          <a:xfrm>
            <a:off x="613731" y="951111"/>
            <a:ext cx="8062725" cy="523220"/>
          </a:xfrm>
          <a:prstGeom prst="rect">
            <a:avLst/>
          </a:prstGeom>
          <a:noFill/>
        </p:spPr>
        <p:txBody>
          <a:bodyPr wrap="square" rtlCol="0">
            <a:spAutoFit/>
          </a:bodyPr>
          <a:lstStyle/>
          <a:p>
            <a:r>
              <a:rPr lang="en-US" sz="1400" dirty="0" smtClean="0"/>
              <a:t>Components can live also as stand-alone web applications (see screenshots below) or can be imported in other master applications (host apps)</a:t>
            </a:r>
            <a:endParaRPr lang="en-US" sz="1400" dirty="0" smtClean="0"/>
          </a:p>
        </p:txBody>
      </p:sp>
      <p:pic>
        <p:nvPicPr>
          <p:cNvPr id="48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2585702"/>
            <a:ext cx="6192688" cy="3219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2" name="Straight Arrow Connector 31"/>
          <p:cNvCxnSpPr>
            <a:stCxn id="33" idx="2"/>
          </p:cNvCxnSpPr>
          <p:nvPr/>
        </p:nvCxnSpPr>
        <p:spPr>
          <a:xfrm flipH="1">
            <a:off x="6804249" y="2286043"/>
            <a:ext cx="488844" cy="94717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6629810" y="1860384"/>
            <a:ext cx="1326566" cy="42565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Collection (standalone)</a:t>
            </a:r>
            <a:endParaRPr lang="en-US" sz="1200" dirty="0">
              <a:solidFill>
                <a:schemeClr val="tx1"/>
              </a:solidFill>
            </a:endParaRPr>
          </a:p>
        </p:txBody>
      </p:sp>
      <p:sp>
        <p:nvSpPr>
          <p:cNvPr id="38" name="Rectangle 37"/>
          <p:cNvSpPr/>
          <p:nvPr/>
        </p:nvSpPr>
        <p:spPr>
          <a:xfrm>
            <a:off x="449484" y="4467955"/>
            <a:ext cx="1354546" cy="43204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Fogli Summary </a:t>
            </a:r>
            <a:r>
              <a:rPr lang="en-US" sz="1200" dirty="0" smtClean="0">
                <a:solidFill>
                  <a:schemeClr val="tx1"/>
                </a:solidFill>
              </a:rPr>
              <a:t>(standalone)</a:t>
            </a:r>
            <a:endParaRPr lang="en-US" sz="1200" dirty="0">
              <a:solidFill>
                <a:schemeClr val="tx1"/>
              </a:solidFill>
            </a:endParaRPr>
          </a:p>
        </p:txBody>
      </p:sp>
      <p:pic>
        <p:nvPicPr>
          <p:cNvPr id="481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65" y="1585914"/>
            <a:ext cx="2377467" cy="2347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9" name="Straight Arrow Connector 38"/>
          <p:cNvCxnSpPr/>
          <p:nvPr/>
        </p:nvCxnSpPr>
        <p:spPr>
          <a:xfrm flipV="1">
            <a:off x="1177188" y="3721715"/>
            <a:ext cx="0" cy="7462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8341" y="5013176"/>
            <a:ext cx="2265428" cy="646331"/>
          </a:xfrm>
          <a:prstGeom prst="rect">
            <a:avLst/>
          </a:prstGeom>
          <a:noFill/>
        </p:spPr>
        <p:txBody>
          <a:bodyPr wrap="square" rtlCol="0">
            <a:spAutoFit/>
          </a:bodyPr>
          <a:lstStyle/>
          <a:p>
            <a:r>
              <a:rPr lang="en-US" sz="1200" dirty="0" smtClean="0"/>
              <a:t>Could be integrated in an application that wants to show the ‘</a:t>
            </a:r>
            <a:r>
              <a:rPr lang="en-US" sz="1200" dirty="0" err="1" smtClean="0"/>
              <a:t>Foglio</a:t>
            </a:r>
            <a:r>
              <a:rPr lang="en-US" sz="1200" dirty="0"/>
              <a:t> </a:t>
            </a:r>
            <a:r>
              <a:rPr lang="en-US" sz="1200" dirty="0" smtClean="0"/>
              <a:t>of the Day’</a:t>
            </a:r>
            <a:endParaRPr lang="en-US" sz="1200" dirty="0" smtClean="0"/>
          </a:p>
        </p:txBody>
      </p:sp>
      <p:sp>
        <p:nvSpPr>
          <p:cNvPr id="44" name="TextBox 43"/>
          <p:cNvSpPr txBox="1"/>
          <p:nvPr/>
        </p:nvSpPr>
        <p:spPr>
          <a:xfrm>
            <a:off x="3707904" y="1841220"/>
            <a:ext cx="2777890" cy="461665"/>
          </a:xfrm>
          <a:prstGeom prst="rect">
            <a:avLst/>
          </a:prstGeom>
          <a:noFill/>
        </p:spPr>
        <p:txBody>
          <a:bodyPr wrap="square" rtlCol="0">
            <a:spAutoFit/>
          </a:bodyPr>
          <a:lstStyle/>
          <a:p>
            <a:r>
              <a:rPr lang="en-US" sz="1200" dirty="0" smtClean="0"/>
              <a:t>Could be used within a Portal that wants to show the ‘top sellers’ Fogli </a:t>
            </a:r>
            <a:endParaRPr lang="en-US" sz="1200" dirty="0" smtClean="0"/>
          </a:p>
        </p:txBody>
      </p:sp>
      <p:cxnSp>
        <p:nvCxnSpPr>
          <p:cNvPr id="11" name="Straight Connector 10"/>
          <p:cNvCxnSpPr/>
          <p:nvPr/>
        </p:nvCxnSpPr>
        <p:spPr>
          <a:xfrm>
            <a:off x="5220072" y="5336341"/>
            <a:ext cx="0" cy="612939"/>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851920" y="6021288"/>
            <a:ext cx="2777890" cy="461665"/>
          </a:xfrm>
          <a:prstGeom prst="rect">
            <a:avLst/>
          </a:prstGeom>
          <a:noFill/>
        </p:spPr>
        <p:txBody>
          <a:bodyPr wrap="square" rtlCol="0">
            <a:spAutoFit/>
          </a:bodyPr>
          <a:lstStyle/>
          <a:p>
            <a:r>
              <a:rPr lang="en-US" sz="1200" dirty="0" smtClean="0"/>
              <a:t>Each ‘</a:t>
            </a:r>
            <a:r>
              <a:rPr lang="en-US" sz="1200" dirty="0" err="1" smtClean="0"/>
              <a:t>Foglio</a:t>
            </a:r>
            <a:r>
              <a:rPr lang="en-US" sz="1200" dirty="0" smtClean="0"/>
              <a:t> Summary’ component knows how to load its ‘</a:t>
            </a:r>
            <a:r>
              <a:rPr lang="en-US" sz="1200" dirty="0" err="1" smtClean="0"/>
              <a:t>Foglio</a:t>
            </a:r>
            <a:r>
              <a:rPr lang="en-US" sz="1200" dirty="0" smtClean="0"/>
              <a:t> Details’ view</a:t>
            </a:r>
            <a:endParaRPr lang="en-US" sz="1200" dirty="0" smtClean="0"/>
          </a:p>
        </p:txBody>
      </p:sp>
    </p:spTree>
    <p:extLst>
      <p:ext uri="{BB962C8B-B14F-4D97-AF65-F5344CB8AC3E}">
        <p14:creationId xmlns:p14="http://schemas.microsoft.com/office/powerpoint/2010/main" val="4139664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AutoShape 317"/>
          <p:cNvSpPr>
            <a:spLocks noChangeArrowheads="1"/>
          </p:cNvSpPr>
          <p:nvPr/>
        </p:nvSpPr>
        <p:spPr bwMode="auto">
          <a:xfrm rot="19219867">
            <a:off x="1678555" y="1068353"/>
            <a:ext cx="3597622" cy="5013716"/>
          </a:xfrm>
          <a:custGeom>
            <a:avLst/>
            <a:gdLst>
              <a:gd name="connsiteX0" fmla="*/ 0 w 1006025"/>
              <a:gd name="connsiteY0" fmla="*/ 553012 h 553012"/>
              <a:gd name="connsiteX1" fmla="*/ 503013 w 1006025"/>
              <a:gd name="connsiteY1" fmla="*/ 0 h 553012"/>
              <a:gd name="connsiteX2" fmla="*/ 1006025 w 1006025"/>
              <a:gd name="connsiteY2" fmla="*/ 553012 h 553012"/>
              <a:gd name="connsiteX3" fmla="*/ 0 w 1006025"/>
              <a:gd name="connsiteY3" fmla="*/ 553012 h 553012"/>
              <a:gd name="connsiteX0" fmla="*/ 0 w 1471350"/>
              <a:gd name="connsiteY0" fmla="*/ 553012 h 553012"/>
              <a:gd name="connsiteX1" fmla="*/ 503013 w 1471350"/>
              <a:gd name="connsiteY1" fmla="*/ 0 h 553012"/>
              <a:gd name="connsiteX2" fmla="*/ 1471350 w 1471350"/>
              <a:gd name="connsiteY2" fmla="*/ 34666 h 553012"/>
              <a:gd name="connsiteX3" fmla="*/ 0 w 1471350"/>
              <a:gd name="connsiteY3" fmla="*/ 553012 h 553012"/>
              <a:gd name="connsiteX0" fmla="*/ 0 w 2394078"/>
              <a:gd name="connsiteY0" fmla="*/ 2713279 h 2713279"/>
              <a:gd name="connsiteX1" fmla="*/ 1425741 w 2394078"/>
              <a:gd name="connsiteY1" fmla="*/ 0 h 2713279"/>
              <a:gd name="connsiteX2" fmla="*/ 2394078 w 2394078"/>
              <a:gd name="connsiteY2" fmla="*/ 34666 h 2713279"/>
              <a:gd name="connsiteX3" fmla="*/ 0 w 2394078"/>
              <a:gd name="connsiteY3" fmla="*/ 2713279 h 2713279"/>
              <a:gd name="connsiteX0" fmla="*/ 0 w 2394078"/>
              <a:gd name="connsiteY0" fmla="*/ 3372558 h 3372558"/>
              <a:gd name="connsiteX1" fmla="*/ 1635606 w 2394078"/>
              <a:gd name="connsiteY1" fmla="*/ 0 h 3372558"/>
              <a:gd name="connsiteX2" fmla="*/ 2394078 w 2394078"/>
              <a:gd name="connsiteY2" fmla="*/ 693945 h 3372558"/>
              <a:gd name="connsiteX3" fmla="*/ 0 w 2394078"/>
              <a:gd name="connsiteY3" fmla="*/ 3372558 h 3372558"/>
              <a:gd name="connsiteX0" fmla="*/ 0 w 2393823"/>
              <a:gd name="connsiteY0" fmla="*/ 3372558 h 3372558"/>
              <a:gd name="connsiteX1" fmla="*/ 1635606 w 2393823"/>
              <a:gd name="connsiteY1" fmla="*/ 0 h 3372558"/>
              <a:gd name="connsiteX2" fmla="*/ 2393823 w 2393823"/>
              <a:gd name="connsiteY2" fmla="*/ 587353 h 3372558"/>
              <a:gd name="connsiteX3" fmla="*/ 0 w 2393823"/>
              <a:gd name="connsiteY3" fmla="*/ 3372558 h 3372558"/>
              <a:gd name="connsiteX0" fmla="*/ 0 w 2379731"/>
              <a:gd name="connsiteY0" fmla="*/ 3372558 h 3372558"/>
              <a:gd name="connsiteX1" fmla="*/ 1635606 w 2379731"/>
              <a:gd name="connsiteY1" fmla="*/ 0 h 3372558"/>
              <a:gd name="connsiteX2" fmla="*/ 2379731 w 2379731"/>
              <a:gd name="connsiteY2" fmla="*/ 540208 h 3372558"/>
              <a:gd name="connsiteX3" fmla="*/ 0 w 2379731"/>
              <a:gd name="connsiteY3" fmla="*/ 3372558 h 3372558"/>
              <a:gd name="connsiteX0" fmla="*/ 0 w 2809672"/>
              <a:gd name="connsiteY0" fmla="*/ 3372558 h 3372558"/>
              <a:gd name="connsiteX1" fmla="*/ 1635606 w 2809672"/>
              <a:gd name="connsiteY1" fmla="*/ 0 h 3372558"/>
              <a:gd name="connsiteX2" fmla="*/ 2809672 w 2809672"/>
              <a:gd name="connsiteY2" fmla="*/ 1304553 h 3372558"/>
              <a:gd name="connsiteX3" fmla="*/ 0 w 2809672"/>
              <a:gd name="connsiteY3" fmla="*/ 3372558 h 3372558"/>
              <a:gd name="connsiteX0" fmla="*/ 0 w 2226245"/>
              <a:gd name="connsiteY0" fmla="*/ 4015964 h 4015964"/>
              <a:gd name="connsiteX1" fmla="*/ 1052179 w 2226245"/>
              <a:gd name="connsiteY1" fmla="*/ 0 h 4015964"/>
              <a:gd name="connsiteX2" fmla="*/ 2226245 w 2226245"/>
              <a:gd name="connsiteY2" fmla="*/ 1304553 h 4015964"/>
              <a:gd name="connsiteX3" fmla="*/ 0 w 2226245"/>
              <a:gd name="connsiteY3" fmla="*/ 4015964 h 4015964"/>
              <a:gd name="connsiteX0" fmla="*/ 0 w 3478960"/>
              <a:gd name="connsiteY0" fmla="*/ 4015964 h 4015964"/>
              <a:gd name="connsiteX1" fmla="*/ 1052179 w 3478960"/>
              <a:gd name="connsiteY1" fmla="*/ 0 h 4015964"/>
              <a:gd name="connsiteX2" fmla="*/ 3478960 w 3478960"/>
              <a:gd name="connsiteY2" fmla="*/ 1226424 h 4015964"/>
              <a:gd name="connsiteX3" fmla="*/ 0 w 3478960"/>
              <a:gd name="connsiteY3" fmla="*/ 4015964 h 4015964"/>
              <a:gd name="connsiteX0" fmla="*/ 0 w 3597622"/>
              <a:gd name="connsiteY0" fmla="*/ 5548737 h 5548737"/>
              <a:gd name="connsiteX1" fmla="*/ 1170841 w 3597622"/>
              <a:gd name="connsiteY1" fmla="*/ 0 h 5548737"/>
              <a:gd name="connsiteX2" fmla="*/ 3597622 w 3597622"/>
              <a:gd name="connsiteY2" fmla="*/ 1226424 h 5548737"/>
              <a:gd name="connsiteX3" fmla="*/ 0 w 3597622"/>
              <a:gd name="connsiteY3" fmla="*/ 5548737 h 5548737"/>
              <a:gd name="connsiteX0" fmla="*/ 0 w 3597622"/>
              <a:gd name="connsiteY0" fmla="*/ 4930195 h 4930195"/>
              <a:gd name="connsiteX1" fmla="*/ 1189791 w 3597622"/>
              <a:gd name="connsiteY1" fmla="*/ 0 h 4930195"/>
              <a:gd name="connsiteX2" fmla="*/ 3597622 w 3597622"/>
              <a:gd name="connsiteY2" fmla="*/ 607882 h 4930195"/>
              <a:gd name="connsiteX3" fmla="*/ 0 w 3597622"/>
              <a:gd name="connsiteY3" fmla="*/ 4930195 h 4930195"/>
              <a:gd name="connsiteX0" fmla="*/ 0 w 3597622"/>
              <a:gd name="connsiteY0" fmla="*/ 4691129 h 4691129"/>
              <a:gd name="connsiteX1" fmla="*/ 1328409 w 3597622"/>
              <a:gd name="connsiteY1" fmla="*/ 0 h 4691129"/>
              <a:gd name="connsiteX2" fmla="*/ 3597622 w 3597622"/>
              <a:gd name="connsiteY2" fmla="*/ 368816 h 4691129"/>
              <a:gd name="connsiteX3" fmla="*/ 0 w 3597622"/>
              <a:gd name="connsiteY3" fmla="*/ 4691129 h 4691129"/>
              <a:gd name="connsiteX0" fmla="*/ 0 w 3597622"/>
              <a:gd name="connsiteY0" fmla="*/ 4546102 h 4546102"/>
              <a:gd name="connsiteX1" fmla="*/ 1332250 w 3597622"/>
              <a:gd name="connsiteY1" fmla="*/ 0 h 4546102"/>
              <a:gd name="connsiteX2" fmla="*/ 3597622 w 3597622"/>
              <a:gd name="connsiteY2" fmla="*/ 223789 h 4546102"/>
              <a:gd name="connsiteX3" fmla="*/ 0 w 3597622"/>
              <a:gd name="connsiteY3" fmla="*/ 4546102 h 4546102"/>
              <a:gd name="connsiteX0" fmla="*/ 0 w 3597622"/>
              <a:gd name="connsiteY0" fmla="*/ 5013716 h 5013716"/>
              <a:gd name="connsiteX1" fmla="*/ 1773233 w 3597622"/>
              <a:gd name="connsiteY1" fmla="*/ 0 h 5013716"/>
              <a:gd name="connsiteX2" fmla="*/ 3597622 w 3597622"/>
              <a:gd name="connsiteY2" fmla="*/ 691403 h 5013716"/>
              <a:gd name="connsiteX3" fmla="*/ 0 w 3597622"/>
              <a:gd name="connsiteY3" fmla="*/ 5013716 h 5013716"/>
            </a:gdLst>
            <a:ahLst/>
            <a:cxnLst>
              <a:cxn ang="0">
                <a:pos x="connsiteX0" y="connsiteY0"/>
              </a:cxn>
              <a:cxn ang="0">
                <a:pos x="connsiteX1" y="connsiteY1"/>
              </a:cxn>
              <a:cxn ang="0">
                <a:pos x="connsiteX2" y="connsiteY2"/>
              </a:cxn>
              <a:cxn ang="0">
                <a:pos x="connsiteX3" y="connsiteY3"/>
              </a:cxn>
            </a:cxnLst>
            <a:rect l="l" t="t" r="r" b="b"/>
            <a:pathLst>
              <a:path w="3597622" h="5013716">
                <a:moveTo>
                  <a:pt x="0" y="5013716"/>
                </a:moveTo>
                <a:lnTo>
                  <a:pt x="1773233" y="0"/>
                </a:lnTo>
                <a:lnTo>
                  <a:pt x="3597622" y="691403"/>
                </a:lnTo>
                <a:lnTo>
                  <a:pt x="0" y="5013716"/>
                </a:lnTo>
                <a:close/>
              </a:path>
            </a:pathLst>
          </a:custGeom>
          <a:gradFill rotWithShape="1">
            <a:gsLst>
              <a:gs pos="0">
                <a:srgbClr val="DDDDDD"/>
              </a:gs>
              <a:gs pos="100000">
                <a:srgbClr val="FFFFFF"/>
              </a:gs>
            </a:gsLst>
            <a:lin ang="5400000" scaled="1"/>
          </a:gradFill>
          <a:ln w="12700" algn="ctr">
            <a:noFill/>
            <a:miter lim="800000"/>
            <a:headEnd/>
            <a:tailEnd/>
          </a:ln>
        </p:spPr>
        <p:txBody>
          <a:bodyPr vert="eaVert" wrap="square" lIns="108000" tIns="108000" rIns="108000" bIns="108000">
            <a:spAutoFit/>
          </a:bodyPr>
          <a:lstStyle/>
          <a:p>
            <a:pPr algn="l" eaLnBrk="1" hangingPunct="1">
              <a:spcBef>
                <a:spcPct val="0"/>
              </a:spcBef>
              <a:buSzTx/>
              <a:buFontTx/>
              <a:buNone/>
            </a:pPr>
            <a:endParaRPr lang="en-US" b="0">
              <a:solidFill>
                <a:srgbClr val="292929"/>
              </a:solidFill>
            </a:endParaRP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1052736"/>
            <a:ext cx="4381500" cy="560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6"/>
          <p:cNvSpPr>
            <a:spLocks noChangeArrowheads="1"/>
          </p:cNvSpPr>
          <p:nvPr/>
        </p:nvSpPr>
        <p:spPr bwMode="auto">
          <a:xfrm>
            <a:off x="323528" y="148416"/>
            <a:ext cx="71913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6pPr>
            <a:lvl7pPr marL="29718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7pPr>
            <a:lvl8pPr marL="34290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8pPr>
            <a:lvl9pPr marL="38862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9pPr>
          </a:lstStyle>
          <a:p>
            <a:pPr eaLnBrk="1" hangingPunct="1">
              <a:spcAft>
                <a:spcPct val="0"/>
              </a:spcAft>
              <a:buClrTx/>
              <a:buSzTx/>
              <a:buFontTx/>
              <a:buNone/>
            </a:pPr>
            <a:r>
              <a:rPr lang="en-US" altLang="it-IT" sz="2400" b="1" dirty="0" smtClean="0"/>
              <a:t>Fogli </a:t>
            </a:r>
            <a:r>
              <a:rPr lang="en-US" altLang="it-IT" sz="2400" b="1" dirty="0" smtClean="0"/>
              <a:t>Details – another</a:t>
            </a:r>
            <a:r>
              <a:rPr lang="en-US" altLang="it-IT" sz="2400" b="1" dirty="0" smtClean="0"/>
              <a:t> </a:t>
            </a:r>
            <a:r>
              <a:rPr lang="en-US" altLang="it-IT" sz="2400" b="1" dirty="0" smtClean="0"/>
              <a:t>composite </a:t>
            </a:r>
            <a:r>
              <a:rPr lang="en-US" altLang="it-IT" sz="2400" b="1" dirty="0" smtClean="0"/>
              <a:t>page	</a:t>
            </a:r>
            <a:endParaRPr lang="en-US" altLang="it-IT" sz="4400" b="1" dirty="0"/>
          </a:p>
        </p:txBody>
      </p:sp>
      <p:pic>
        <p:nvPicPr>
          <p:cNvPr id="26" name="Picture 6" descr="\\AMDLSERVER\01_aMDL\PROGETTI\01_In corso\08_0108_ISP Identity 2008\01_BANCHE DEL GRUPPO\60_fideuram\00_DEFINITIVI\KIT LOGHI\FIDEURAM_cmy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3315" y="1064258"/>
            <a:ext cx="1530410" cy="1319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 name="Rectangle 74"/>
          <p:cNvSpPr/>
          <p:nvPr/>
        </p:nvSpPr>
        <p:spPr>
          <a:xfrm>
            <a:off x="3508966" y="1916832"/>
            <a:ext cx="4176464" cy="4639396"/>
          </a:xfrm>
          <a:prstGeom prst="rect">
            <a:avLst/>
          </a:prstGeom>
          <a:noFill/>
          <a:ln w="38100">
            <a:solidFill>
              <a:srgbClr val="FD6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Arrow Connector 75"/>
          <p:cNvCxnSpPr/>
          <p:nvPr/>
        </p:nvCxnSpPr>
        <p:spPr>
          <a:xfrm>
            <a:off x="3190745" y="1170670"/>
            <a:ext cx="589168" cy="74616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2195736" y="953699"/>
            <a:ext cx="1008112" cy="288032"/>
          </a:xfrm>
          <a:prstGeom prst="rect">
            <a:avLst/>
          </a:prstGeom>
          <a:noFill/>
          <a:ln w="38100">
            <a:solidFill>
              <a:srgbClr val="FD6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Container</a:t>
            </a:r>
          </a:p>
        </p:txBody>
      </p:sp>
      <p:sp>
        <p:nvSpPr>
          <p:cNvPr id="100" name="Rectangle 99"/>
          <p:cNvSpPr/>
          <p:nvPr/>
        </p:nvSpPr>
        <p:spPr>
          <a:xfrm>
            <a:off x="3648267" y="2060849"/>
            <a:ext cx="3893145" cy="64807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Arrow Connector 100"/>
          <p:cNvCxnSpPr>
            <a:stCxn id="102" idx="3"/>
            <a:endCxn id="100" idx="1"/>
          </p:cNvCxnSpPr>
          <p:nvPr/>
        </p:nvCxnSpPr>
        <p:spPr>
          <a:xfrm flipV="1">
            <a:off x="2106632" y="2384885"/>
            <a:ext cx="1541635" cy="2520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683568" y="2492896"/>
            <a:ext cx="1423064" cy="2880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Sheet Info</a:t>
            </a:r>
            <a:endParaRPr lang="en-US" sz="1200" dirty="0">
              <a:solidFill>
                <a:schemeClr val="tx1"/>
              </a:solidFill>
            </a:endParaRPr>
          </a:p>
        </p:txBody>
      </p:sp>
      <p:sp>
        <p:nvSpPr>
          <p:cNvPr id="103" name="Rectangle 102"/>
          <p:cNvSpPr/>
          <p:nvPr/>
        </p:nvSpPr>
        <p:spPr>
          <a:xfrm>
            <a:off x="3652981" y="2780928"/>
            <a:ext cx="3893145" cy="2880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3652981" y="3140968"/>
            <a:ext cx="3893145" cy="122413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3652981" y="4437112"/>
            <a:ext cx="3893145" cy="201622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683568" y="2924944"/>
            <a:ext cx="1423064" cy="2880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rPr>
              <a:t>LongShortText</a:t>
            </a:r>
            <a:endParaRPr lang="en-US" sz="1200" dirty="0">
              <a:solidFill>
                <a:schemeClr val="tx1"/>
              </a:solidFill>
            </a:endParaRPr>
          </a:p>
        </p:txBody>
      </p:sp>
      <p:sp>
        <p:nvSpPr>
          <p:cNvPr id="107" name="Rectangle 106"/>
          <p:cNvSpPr/>
          <p:nvPr/>
        </p:nvSpPr>
        <p:spPr>
          <a:xfrm>
            <a:off x="683568" y="3645024"/>
            <a:ext cx="1423064" cy="2880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Fogli </a:t>
            </a:r>
            <a:r>
              <a:rPr lang="en-US" sz="1200" dirty="0" smtClean="0">
                <a:solidFill>
                  <a:schemeClr val="tx1"/>
                </a:solidFill>
              </a:rPr>
              <a:t>Charts</a:t>
            </a:r>
            <a:endParaRPr lang="en-US" sz="1200" dirty="0">
              <a:solidFill>
                <a:schemeClr val="tx1"/>
              </a:solidFill>
            </a:endParaRPr>
          </a:p>
        </p:txBody>
      </p:sp>
      <p:sp>
        <p:nvSpPr>
          <p:cNvPr id="108" name="Rectangle 107"/>
          <p:cNvSpPr/>
          <p:nvPr/>
        </p:nvSpPr>
        <p:spPr>
          <a:xfrm>
            <a:off x="683568" y="5445224"/>
            <a:ext cx="1423064" cy="2880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Asset Composition</a:t>
            </a:r>
            <a:endParaRPr lang="en-US" sz="1200" dirty="0">
              <a:solidFill>
                <a:schemeClr val="tx1"/>
              </a:solidFill>
            </a:endParaRPr>
          </a:p>
        </p:txBody>
      </p:sp>
      <p:sp>
        <p:nvSpPr>
          <p:cNvPr id="110" name="Rectangle 109"/>
          <p:cNvSpPr/>
          <p:nvPr/>
        </p:nvSpPr>
        <p:spPr>
          <a:xfrm>
            <a:off x="7901452" y="5429782"/>
            <a:ext cx="1135043" cy="44772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Gauge Charts (repeated</a:t>
            </a:r>
            <a:r>
              <a:rPr lang="en-US" sz="1200" dirty="0" smtClean="0">
                <a:solidFill>
                  <a:schemeClr val="tx1"/>
                </a:solidFill>
              </a:rPr>
              <a:t>)</a:t>
            </a:r>
            <a:endParaRPr lang="en-US" sz="1200" dirty="0">
              <a:solidFill>
                <a:schemeClr val="tx1"/>
              </a:solidFill>
            </a:endParaRPr>
          </a:p>
        </p:txBody>
      </p:sp>
      <p:sp>
        <p:nvSpPr>
          <p:cNvPr id="111" name="Rectangle 110"/>
          <p:cNvSpPr/>
          <p:nvPr/>
        </p:nvSpPr>
        <p:spPr>
          <a:xfrm>
            <a:off x="6957064" y="4509120"/>
            <a:ext cx="512342" cy="93610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6965349" y="5985284"/>
            <a:ext cx="512342" cy="46805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6965349" y="5481228"/>
            <a:ext cx="512342" cy="46805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stCxn id="110" idx="1"/>
          </p:cNvCxnSpPr>
          <p:nvPr/>
        </p:nvCxnSpPr>
        <p:spPr>
          <a:xfrm flipH="1">
            <a:off x="7477692" y="5653645"/>
            <a:ext cx="423760" cy="6160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0" idx="1"/>
          </p:cNvCxnSpPr>
          <p:nvPr/>
        </p:nvCxnSpPr>
        <p:spPr>
          <a:xfrm flipH="1">
            <a:off x="7541414" y="5653645"/>
            <a:ext cx="360038" cy="4175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7901452" y="4509120"/>
            <a:ext cx="1135043" cy="44772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Composition Charts</a:t>
            </a:r>
            <a:endParaRPr lang="en-US" sz="1200" dirty="0">
              <a:solidFill>
                <a:schemeClr val="tx1"/>
              </a:solidFill>
            </a:endParaRPr>
          </a:p>
        </p:txBody>
      </p:sp>
      <p:cxnSp>
        <p:nvCxnSpPr>
          <p:cNvPr id="27" name="Straight Arrow Connector 26"/>
          <p:cNvCxnSpPr>
            <a:stCxn id="115" idx="1"/>
          </p:cNvCxnSpPr>
          <p:nvPr/>
        </p:nvCxnSpPr>
        <p:spPr>
          <a:xfrm flipH="1">
            <a:off x="7477692" y="4732983"/>
            <a:ext cx="42376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06" idx="3"/>
            <a:endCxn id="103" idx="1"/>
          </p:cNvCxnSpPr>
          <p:nvPr/>
        </p:nvCxnSpPr>
        <p:spPr>
          <a:xfrm flipV="1">
            <a:off x="2106632" y="2924944"/>
            <a:ext cx="1546349" cy="14401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07" idx="3"/>
          </p:cNvCxnSpPr>
          <p:nvPr/>
        </p:nvCxnSpPr>
        <p:spPr>
          <a:xfrm>
            <a:off x="2106632" y="3789040"/>
            <a:ext cx="154163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08" idx="3"/>
          </p:cNvCxnSpPr>
          <p:nvPr/>
        </p:nvCxnSpPr>
        <p:spPr>
          <a:xfrm>
            <a:off x="2106632" y="5589240"/>
            <a:ext cx="1546349"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157522" y="4001288"/>
            <a:ext cx="2686286" cy="971238"/>
            <a:chOff x="157522" y="2385754"/>
            <a:chExt cx="2686286" cy="971238"/>
          </a:xfrm>
        </p:grpSpPr>
        <p:pic>
          <p:nvPicPr>
            <p:cNvPr id="117" name="Picture 17" descr="j0431564"/>
            <p:cNvPicPr>
              <a:picLocks noChangeAspect="1" noChangeArrowheads="1"/>
            </p:cNvPicPr>
            <p:nvPr/>
          </p:nvPicPr>
          <p:blipFill>
            <a:blip r:embed="rId5" cstate="print"/>
            <a:srcRect/>
            <a:stretch>
              <a:fillRect/>
            </a:stretch>
          </p:blipFill>
          <p:spPr bwMode="auto">
            <a:xfrm>
              <a:off x="1194726" y="2385754"/>
              <a:ext cx="610447" cy="567296"/>
            </a:xfrm>
            <a:prstGeom prst="rect">
              <a:avLst/>
            </a:prstGeom>
            <a:noFill/>
            <a:ln w="9525">
              <a:noFill/>
              <a:miter lim="800000"/>
              <a:headEnd/>
              <a:tailEnd/>
            </a:ln>
          </p:spPr>
        </p:pic>
        <p:sp>
          <p:nvSpPr>
            <p:cNvPr id="118" name="TextBox 117"/>
            <p:cNvSpPr txBox="1"/>
            <p:nvPr/>
          </p:nvSpPr>
          <p:spPr>
            <a:xfrm>
              <a:off x="157522" y="2710661"/>
              <a:ext cx="2686286" cy="646331"/>
            </a:xfrm>
            <a:prstGeom prst="rect">
              <a:avLst/>
            </a:prstGeom>
            <a:noFill/>
          </p:spPr>
          <p:txBody>
            <a:bodyPr wrap="square" rtlCol="0">
              <a:spAutoFit/>
            </a:bodyPr>
            <a:lstStyle/>
            <a:p>
              <a:r>
                <a:rPr lang="en-US" sz="1200" b="1" dirty="0" smtClean="0"/>
                <a:t>Rest services </a:t>
              </a:r>
            </a:p>
            <a:p>
              <a:pPr marL="171450" indent="-171450">
                <a:buFont typeface="Arial" panose="020B0604020202020204" pitchFamily="34" charset="0"/>
                <a:buChar char="•"/>
              </a:pPr>
              <a:r>
                <a:rPr lang="en-US" sz="1200" dirty="0" smtClean="0"/>
                <a:t>retrieve Fogli details</a:t>
              </a:r>
            </a:p>
            <a:p>
              <a:pPr marL="171450" indent="-171450">
                <a:buFont typeface="Arial" panose="020B0604020202020204" pitchFamily="34" charset="0"/>
                <a:buChar char="•"/>
              </a:pPr>
              <a:r>
                <a:rPr lang="en-US" sz="1200" dirty="0" smtClean="0"/>
                <a:t>retrieve Return data info</a:t>
              </a:r>
              <a:endParaRPr lang="en-US" sz="1200" dirty="0"/>
            </a:p>
          </p:txBody>
        </p:sp>
      </p:grpSp>
      <p:cxnSp>
        <p:nvCxnSpPr>
          <p:cNvPr id="119" name="Straight Connector 118"/>
          <p:cNvCxnSpPr/>
          <p:nvPr/>
        </p:nvCxnSpPr>
        <p:spPr>
          <a:xfrm>
            <a:off x="1763688" y="4284936"/>
            <a:ext cx="1745278" cy="41259"/>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1474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AutoShape 317"/>
          <p:cNvSpPr>
            <a:spLocks noChangeArrowheads="1"/>
          </p:cNvSpPr>
          <p:nvPr/>
        </p:nvSpPr>
        <p:spPr bwMode="auto">
          <a:xfrm rot="19219867">
            <a:off x="1904999" y="1831400"/>
            <a:ext cx="1940541" cy="3063302"/>
          </a:xfrm>
          <a:custGeom>
            <a:avLst/>
            <a:gdLst>
              <a:gd name="connsiteX0" fmla="*/ 0 w 1006025"/>
              <a:gd name="connsiteY0" fmla="*/ 553012 h 553012"/>
              <a:gd name="connsiteX1" fmla="*/ 503013 w 1006025"/>
              <a:gd name="connsiteY1" fmla="*/ 0 h 553012"/>
              <a:gd name="connsiteX2" fmla="*/ 1006025 w 1006025"/>
              <a:gd name="connsiteY2" fmla="*/ 553012 h 553012"/>
              <a:gd name="connsiteX3" fmla="*/ 0 w 1006025"/>
              <a:gd name="connsiteY3" fmla="*/ 553012 h 553012"/>
              <a:gd name="connsiteX0" fmla="*/ 0 w 1471350"/>
              <a:gd name="connsiteY0" fmla="*/ 553012 h 553012"/>
              <a:gd name="connsiteX1" fmla="*/ 503013 w 1471350"/>
              <a:gd name="connsiteY1" fmla="*/ 0 h 553012"/>
              <a:gd name="connsiteX2" fmla="*/ 1471350 w 1471350"/>
              <a:gd name="connsiteY2" fmla="*/ 34666 h 553012"/>
              <a:gd name="connsiteX3" fmla="*/ 0 w 1471350"/>
              <a:gd name="connsiteY3" fmla="*/ 553012 h 553012"/>
              <a:gd name="connsiteX0" fmla="*/ 0 w 2394078"/>
              <a:gd name="connsiteY0" fmla="*/ 2713279 h 2713279"/>
              <a:gd name="connsiteX1" fmla="*/ 1425741 w 2394078"/>
              <a:gd name="connsiteY1" fmla="*/ 0 h 2713279"/>
              <a:gd name="connsiteX2" fmla="*/ 2394078 w 2394078"/>
              <a:gd name="connsiteY2" fmla="*/ 34666 h 2713279"/>
              <a:gd name="connsiteX3" fmla="*/ 0 w 2394078"/>
              <a:gd name="connsiteY3" fmla="*/ 2713279 h 2713279"/>
              <a:gd name="connsiteX0" fmla="*/ 0 w 2394078"/>
              <a:gd name="connsiteY0" fmla="*/ 3372558 h 3372558"/>
              <a:gd name="connsiteX1" fmla="*/ 1635606 w 2394078"/>
              <a:gd name="connsiteY1" fmla="*/ 0 h 3372558"/>
              <a:gd name="connsiteX2" fmla="*/ 2394078 w 2394078"/>
              <a:gd name="connsiteY2" fmla="*/ 693945 h 3372558"/>
              <a:gd name="connsiteX3" fmla="*/ 0 w 2394078"/>
              <a:gd name="connsiteY3" fmla="*/ 3372558 h 3372558"/>
              <a:gd name="connsiteX0" fmla="*/ 0 w 2393823"/>
              <a:gd name="connsiteY0" fmla="*/ 3372558 h 3372558"/>
              <a:gd name="connsiteX1" fmla="*/ 1635606 w 2393823"/>
              <a:gd name="connsiteY1" fmla="*/ 0 h 3372558"/>
              <a:gd name="connsiteX2" fmla="*/ 2393823 w 2393823"/>
              <a:gd name="connsiteY2" fmla="*/ 587353 h 3372558"/>
              <a:gd name="connsiteX3" fmla="*/ 0 w 2393823"/>
              <a:gd name="connsiteY3" fmla="*/ 3372558 h 3372558"/>
              <a:gd name="connsiteX0" fmla="*/ 0 w 2379731"/>
              <a:gd name="connsiteY0" fmla="*/ 3372558 h 3372558"/>
              <a:gd name="connsiteX1" fmla="*/ 1635606 w 2379731"/>
              <a:gd name="connsiteY1" fmla="*/ 0 h 3372558"/>
              <a:gd name="connsiteX2" fmla="*/ 2379731 w 2379731"/>
              <a:gd name="connsiteY2" fmla="*/ 540208 h 3372558"/>
              <a:gd name="connsiteX3" fmla="*/ 0 w 2379731"/>
              <a:gd name="connsiteY3" fmla="*/ 3372558 h 3372558"/>
              <a:gd name="connsiteX0" fmla="*/ 0 w 2809672"/>
              <a:gd name="connsiteY0" fmla="*/ 3372558 h 3372558"/>
              <a:gd name="connsiteX1" fmla="*/ 1635606 w 2809672"/>
              <a:gd name="connsiteY1" fmla="*/ 0 h 3372558"/>
              <a:gd name="connsiteX2" fmla="*/ 2809672 w 2809672"/>
              <a:gd name="connsiteY2" fmla="*/ 1304553 h 3372558"/>
              <a:gd name="connsiteX3" fmla="*/ 0 w 2809672"/>
              <a:gd name="connsiteY3" fmla="*/ 3372558 h 3372558"/>
              <a:gd name="connsiteX0" fmla="*/ 0 w 2226245"/>
              <a:gd name="connsiteY0" fmla="*/ 4015964 h 4015964"/>
              <a:gd name="connsiteX1" fmla="*/ 1052179 w 2226245"/>
              <a:gd name="connsiteY1" fmla="*/ 0 h 4015964"/>
              <a:gd name="connsiteX2" fmla="*/ 2226245 w 2226245"/>
              <a:gd name="connsiteY2" fmla="*/ 1304553 h 4015964"/>
              <a:gd name="connsiteX3" fmla="*/ 0 w 2226245"/>
              <a:gd name="connsiteY3" fmla="*/ 4015964 h 4015964"/>
              <a:gd name="connsiteX0" fmla="*/ 0 w 3478960"/>
              <a:gd name="connsiteY0" fmla="*/ 4015964 h 4015964"/>
              <a:gd name="connsiteX1" fmla="*/ 1052179 w 3478960"/>
              <a:gd name="connsiteY1" fmla="*/ 0 h 4015964"/>
              <a:gd name="connsiteX2" fmla="*/ 3478960 w 3478960"/>
              <a:gd name="connsiteY2" fmla="*/ 1226424 h 4015964"/>
              <a:gd name="connsiteX3" fmla="*/ 0 w 3478960"/>
              <a:gd name="connsiteY3" fmla="*/ 4015964 h 4015964"/>
              <a:gd name="connsiteX0" fmla="*/ 0 w 3597622"/>
              <a:gd name="connsiteY0" fmla="*/ 5548737 h 5548737"/>
              <a:gd name="connsiteX1" fmla="*/ 1170841 w 3597622"/>
              <a:gd name="connsiteY1" fmla="*/ 0 h 5548737"/>
              <a:gd name="connsiteX2" fmla="*/ 3597622 w 3597622"/>
              <a:gd name="connsiteY2" fmla="*/ 1226424 h 5548737"/>
              <a:gd name="connsiteX3" fmla="*/ 0 w 3597622"/>
              <a:gd name="connsiteY3" fmla="*/ 5548737 h 5548737"/>
              <a:gd name="connsiteX0" fmla="*/ 0 w 3597622"/>
              <a:gd name="connsiteY0" fmla="*/ 4930195 h 4930195"/>
              <a:gd name="connsiteX1" fmla="*/ 1189791 w 3597622"/>
              <a:gd name="connsiteY1" fmla="*/ 0 h 4930195"/>
              <a:gd name="connsiteX2" fmla="*/ 3597622 w 3597622"/>
              <a:gd name="connsiteY2" fmla="*/ 607882 h 4930195"/>
              <a:gd name="connsiteX3" fmla="*/ 0 w 3597622"/>
              <a:gd name="connsiteY3" fmla="*/ 4930195 h 4930195"/>
              <a:gd name="connsiteX0" fmla="*/ 0 w 3597622"/>
              <a:gd name="connsiteY0" fmla="*/ 4691129 h 4691129"/>
              <a:gd name="connsiteX1" fmla="*/ 1328409 w 3597622"/>
              <a:gd name="connsiteY1" fmla="*/ 0 h 4691129"/>
              <a:gd name="connsiteX2" fmla="*/ 3597622 w 3597622"/>
              <a:gd name="connsiteY2" fmla="*/ 368816 h 4691129"/>
              <a:gd name="connsiteX3" fmla="*/ 0 w 3597622"/>
              <a:gd name="connsiteY3" fmla="*/ 4691129 h 4691129"/>
              <a:gd name="connsiteX0" fmla="*/ 0 w 3597622"/>
              <a:gd name="connsiteY0" fmla="*/ 4546102 h 4546102"/>
              <a:gd name="connsiteX1" fmla="*/ 1332250 w 3597622"/>
              <a:gd name="connsiteY1" fmla="*/ 0 h 4546102"/>
              <a:gd name="connsiteX2" fmla="*/ 3597622 w 3597622"/>
              <a:gd name="connsiteY2" fmla="*/ 223789 h 4546102"/>
              <a:gd name="connsiteX3" fmla="*/ 0 w 3597622"/>
              <a:gd name="connsiteY3" fmla="*/ 4546102 h 4546102"/>
              <a:gd name="connsiteX0" fmla="*/ 0 w 3597622"/>
              <a:gd name="connsiteY0" fmla="*/ 5013716 h 5013716"/>
              <a:gd name="connsiteX1" fmla="*/ 1773233 w 3597622"/>
              <a:gd name="connsiteY1" fmla="*/ 0 h 5013716"/>
              <a:gd name="connsiteX2" fmla="*/ 3597622 w 3597622"/>
              <a:gd name="connsiteY2" fmla="*/ 691403 h 5013716"/>
              <a:gd name="connsiteX3" fmla="*/ 0 w 3597622"/>
              <a:gd name="connsiteY3" fmla="*/ 5013716 h 5013716"/>
              <a:gd name="connsiteX0" fmla="*/ 0 w 3911257"/>
              <a:gd name="connsiteY0" fmla="*/ 5013716 h 5013716"/>
              <a:gd name="connsiteX1" fmla="*/ 1773233 w 3911257"/>
              <a:gd name="connsiteY1" fmla="*/ 0 h 5013716"/>
              <a:gd name="connsiteX2" fmla="*/ 3911257 w 3911257"/>
              <a:gd name="connsiteY2" fmla="*/ 313211 h 5013716"/>
              <a:gd name="connsiteX3" fmla="*/ 0 w 3911257"/>
              <a:gd name="connsiteY3" fmla="*/ 5013716 h 5013716"/>
              <a:gd name="connsiteX0" fmla="*/ 0 w 3454899"/>
              <a:gd name="connsiteY0" fmla="*/ 4399283 h 4399283"/>
              <a:gd name="connsiteX1" fmla="*/ 1316875 w 3454899"/>
              <a:gd name="connsiteY1" fmla="*/ 0 h 4399283"/>
              <a:gd name="connsiteX2" fmla="*/ 3454899 w 3454899"/>
              <a:gd name="connsiteY2" fmla="*/ 313211 h 4399283"/>
              <a:gd name="connsiteX3" fmla="*/ 0 w 3454899"/>
              <a:gd name="connsiteY3" fmla="*/ 4399283 h 4399283"/>
              <a:gd name="connsiteX0" fmla="*/ 0 w 3056179"/>
              <a:gd name="connsiteY0" fmla="*/ 3063302 h 3063302"/>
              <a:gd name="connsiteX1" fmla="*/ 918155 w 3056179"/>
              <a:gd name="connsiteY1" fmla="*/ 0 h 3063302"/>
              <a:gd name="connsiteX2" fmla="*/ 3056179 w 3056179"/>
              <a:gd name="connsiteY2" fmla="*/ 313211 h 3063302"/>
              <a:gd name="connsiteX3" fmla="*/ 0 w 3056179"/>
              <a:gd name="connsiteY3" fmla="*/ 3063302 h 3063302"/>
              <a:gd name="connsiteX0" fmla="*/ 0 w 1940541"/>
              <a:gd name="connsiteY0" fmla="*/ 3063302 h 3063302"/>
              <a:gd name="connsiteX1" fmla="*/ 918155 w 1940541"/>
              <a:gd name="connsiteY1" fmla="*/ 0 h 3063302"/>
              <a:gd name="connsiteX2" fmla="*/ 1940541 w 1940541"/>
              <a:gd name="connsiteY2" fmla="*/ 717781 h 3063302"/>
              <a:gd name="connsiteX3" fmla="*/ 0 w 1940541"/>
              <a:gd name="connsiteY3" fmla="*/ 3063302 h 3063302"/>
            </a:gdLst>
            <a:ahLst/>
            <a:cxnLst>
              <a:cxn ang="0">
                <a:pos x="connsiteX0" y="connsiteY0"/>
              </a:cxn>
              <a:cxn ang="0">
                <a:pos x="connsiteX1" y="connsiteY1"/>
              </a:cxn>
              <a:cxn ang="0">
                <a:pos x="connsiteX2" y="connsiteY2"/>
              </a:cxn>
              <a:cxn ang="0">
                <a:pos x="connsiteX3" y="connsiteY3"/>
              </a:cxn>
            </a:cxnLst>
            <a:rect l="l" t="t" r="r" b="b"/>
            <a:pathLst>
              <a:path w="1940541" h="3063302">
                <a:moveTo>
                  <a:pt x="0" y="3063302"/>
                </a:moveTo>
                <a:lnTo>
                  <a:pt x="918155" y="0"/>
                </a:lnTo>
                <a:lnTo>
                  <a:pt x="1940541" y="717781"/>
                </a:lnTo>
                <a:lnTo>
                  <a:pt x="0" y="3063302"/>
                </a:lnTo>
                <a:close/>
              </a:path>
            </a:pathLst>
          </a:custGeom>
          <a:gradFill rotWithShape="1">
            <a:gsLst>
              <a:gs pos="0">
                <a:srgbClr val="DDDDDD"/>
              </a:gs>
              <a:gs pos="100000">
                <a:srgbClr val="FFFFFF"/>
              </a:gs>
            </a:gsLst>
            <a:lin ang="5400000" scaled="1"/>
          </a:gradFill>
          <a:ln w="12700" algn="ctr">
            <a:noFill/>
            <a:miter lim="800000"/>
            <a:headEnd/>
            <a:tailEnd/>
          </a:ln>
        </p:spPr>
        <p:txBody>
          <a:bodyPr vert="eaVert" wrap="square" lIns="108000" tIns="108000" rIns="108000" bIns="108000">
            <a:spAutoFit/>
          </a:bodyPr>
          <a:lstStyle/>
          <a:p>
            <a:pPr algn="l" eaLnBrk="1" hangingPunct="1">
              <a:spcBef>
                <a:spcPct val="0"/>
              </a:spcBef>
              <a:buSzTx/>
              <a:buFontTx/>
              <a:buNone/>
            </a:pPr>
            <a:endParaRPr lang="en-US" b="0">
              <a:solidFill>
                <a:srgbClr val="292929"/>
              </a:solidFill>
            </a:endParaRPr>
          </a:p>
        </p:txBody>
      </p:sp>
      <p:sp>
        <p:nvSpPr>
          <p:cNvPr id="2" name="Rectangle 6"/>
          <p:cNvSpPr>
            <a:spLocks noChangeArrowheads="1"/>
          </p:cNvSpPr>
          <p:nvPr/>
        </p:nvSpPr>
        <p:spPr bwMode="auto">
          <a:xfrm>
            <a:off x="323528" y="148416"/>
            <a:ext cx="8712967"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6pPr>
            <a:lvl7pPr marL="29718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7pPr>
            <a:lvl8pPr marL="34290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8pPr>
            <a:lvl9pPr marL="38862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9pPr>
          </a:lstStyle>
          <a:p>
            <a:pPr eaLnBrk="1" hangingPunct="1">
              <a:spcAft>
                <a:spcPct val="0"/>
              </a:spcAft>
              <a:buClrTx/>
              <a:buSzTx/>
              <a:buFontTx/>
              <a:buNone/>
            </a:pPr>
            <a:r>
              <a:rPr lang="en-US" altLang="it-IT" sz="2400" b="1" dirty="0" smtClean="0"/>
              <a:t>Fogli Simulation– event driven logic in the browser </a:t>
            </a:r>
            <a:r>
              <a:rPr lang="en-US" altLang="it-IT" sz="2400" b="1" dirty="0" smtClean="0"/>
              <a:t>	</a:t>
            </a:r>
            <a:endParaRPr lang="en-US" altLang="it-IT" sz="4400" b="1" dirty="0"/>
          </a:p>
        </p:txBody>
      </p:sp>
      <p:pic>
        <p:nvPicPr>
          <p:cNvPr id="26" name="Picture 6" descr="\\AMDLSERVER\01_aMDL\PROGETTI\01_In corso\08_0108_ISP Identity 2008\01_BANCHE DEL GRUPPO\60_fideuram\00_DEFINITIVI\KIT LOGHI\FIDEURAM_cmy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6" name="Group 115"/>
          <p:cNvGrpSpPr/>
          <p:nvPr/>
        </p:nvGrpSpPr>
        <p:grpSpPr>
          <a:xfrm>
            <a:off x="157522" y="3068960"/>
            <a:ext cx="2686286" cy="2263899"/>
            <a:chOff x="157522" y="2385754"/>
            <a:chExt cx="2686286" cy="2263899"/>
          </a:xfrm>
        </p:grpSpPr>
        <p:pic>
          <p:nvPicPr>
            <p:cNvPr id="117" name="Picture 17" descr="j0431564"/>
            <p:cNvPicPr>
              <a:picLocks noChangeAspect="1" noChangeArrowheads="1"/>
            </p:cNvPicPr>
            <p:nvPr/>
          </p:nvPicPr>
          <p:blipFill>
            <a:blip r:embed="rId3" cstate="print"/>
            <a:srcRect/>
            <a:stretch>
              <a:fillRect/>
            </a:stretch>
          </p:blipFill>
          <p:spPr bwMode="auto">
            <a:xfrm>
              <a:off x="1194726" y="2385754"/>
              <a:ext cx="610447" cy="567296"/>
            </a:xfrm>
            <a:prstGeom prst="rect">
              <a:avLst/>
            </a:prstGeom>
            <a:noFill/>
            <a:ln w="9525">
              <a:noFill/>
              <a:miter lim="800000"/>
              <a:headEnd/>
              <a:tailEnd/>
            </a:ln>
          </p:spPr>
        </p:pic>
        <p:sp>
          <p:nvSpPr>
            <p:cNvPr id="118" name="TextBox 117"/>
            <p:cNvSpPr txBox="1"/>
            <p:nvPr/>
          </p:nvSpPr>
          <p:spPr>
            <a:xfrm>
              <a:off x="157522" y="2710661"/>
              <a:ext cx="2686286" cy="1938992"/>
            </a:xfrm>
            <a:prstGeom prst="rect">
              <a:avLst/>
            </a:prstGeom>
            <a:noFill/>
          </p:spPr>
          <p:txBody>
            <a:bodyPr wrap="square" rtlCol="0">
              <a:spAutoFit/>
            </a:bodyPr>
            <a:lstStyle/>
            <a:p>
              <a:r>
                <a:rPr lang="en-US" sz="1200" b="1" dirty="0" smtClean="0"/>
                <a:t>Rest services </a:t>
              </a:r>
            </a:p>
            <a:p>
              <a:pPr marL="171450" indent="-171450">
                <a:buFont typeface="Arial" panose="020B0604020202020204" pitchFamily="34" charset="0"/>
                <a:buChar char="•"/>
              </a:pPr>
              <a:r>
                <a:rPr lang="en-US" sz="1200" dirty="0"/>
                <a:t>r</a:t>
              </a:r>
              <a:r>
                <a:rPr lang="en-US" sz="1200" dirty="0" smtClean="0"/>
                <a:t>ules for composition (min-max) retrieved with the details of </a:t>
              </a:r>
              <a:r>
                <a:rPr lang="en-US" sz="1200" dirty="0" err="1" smtClean="0"/>
                <a:t>Foglio</a:t>
              </a:r>
              <a:endParaRPr lang="en-US" sz="1200" dirty="0" smtClean="0"/>
            </a:p>
            <a:p>
              <a:pPr marL="171450" indent="-171450">
                <a:buFont typeface="Arial" panose="020B0604020202020204" pitchFamily="34" charset="0"/>
                <a:buChar char="•"/>
              </a:pPr>
              <a:r>
                <a:rPr lang="en-US" sz="1200" dirty="0" smtClean="0"/>
                <a:t>backend called to update financial data once the simulation is completed and the </a:t>
              </a:r>
              <a:r>
                <a:rPr lang="en-US" sz="1200" dirty="0" err="1" smtClean="0"/>
                <a:t>Foglio</a:t>
              </a:r>
              <a:r>
                <a:rPr lang="en-US" sz="1200" dirty="0" smtClean="0"/>
                <a:t> is re-balanced</a:t>
              </a:r>
            </a:p>
            <a:p>
              <a:pPr marL="171450" indent="-171450">
                <a:buFont typeface="Arial" panose="020B0604020202020204" pitchFamily="34" charset="0"/>
                <a:buChar char="•"/>
              </a:pPr>
              <a:endParaRPr lang="en-US" sz="1200" dirty="0"/>
            </a:p>
            <a:p>
              <a:r>
                <a:rPr lang="en-US" sz="1200" dirty="0"/>
                <a:t>no interaction with the backend required during </a:t>
              </a:r>
              <a:r>
                <a:rPr lang="en-US" sz="1200" dirty="0" smtClean="0"/>
                <a:t>simulation</a:t>
              </a:r>
              <a:endParaRPr lang="en-US" sz="1200" dirty="0"/>
            </a:p>
          </p:txBody>
        </p:sp>
      </p:grpSp>
      <p:pic>
        <p:nvPicPr>
          <p:cNvPr id="3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108" y="980728"/>
            <a:ext cx="1612205" cy="1389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1257" y="2098145"/>
            <a:ext cx="5976664" cy="3220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Rectangle 35"/>
          <p:cNvSpPr/>
          <p:nvPr/>
        </p:nvSpPr>
        <p:spPr>
          <a:xfrm>
            <a:off x="5868144" y="2772000"/>
            <a:ext cx="1872208" cy="1620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148064" y="1153084"/>
            <a:ext cx="1786594" cy="43204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Component based sliders (repeated</a:t>
            </a:r>
            <a:r>
              <a:rPr lang="en-US" sz="1200" dirty="0" smtClean="0">
                <a:solidFill>
                  <a:schemeClr val="tx1"/>
                </a:solidFill>
              </a:rPr>
              <a:t>)</a:t>
            </a:r>
            <a:endParaRPr lang="en-US" sz="1200" dirty="0">
              <a:solidFill>
                <a:schemeClr val="tx1"/>
              </a:solidFill>
            </a:endParaRPr>
          </a:p>
        </p:txBody>
      </p:sp>
      <p:cxnSp>
        <p:nvCxnSpPr>
          <p:cNvPr id="4" name="Straight Arrow Connector 3"/>
          <p:cNvCxnSpPr>
            <a:stCxn id="37" idx="2"/>
          </p:cNvCxnSpPr>
          <p:nvPr/>
        </p:nvCxnSpPr>
        <p:spPr>
          <a:xfrm>
            <a:off x="6041361" y="1585132"/>
            <a:ext cx="186823" cy="118686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411761" y="5517232"/>
            <a:ext cx="6616160" cy="1200329"/>
          </a:xfrm>
          <a:prstGeom prst="rect">
            <a:avLst/>
          </a:prstGeom>
          <a:noFill/>
        </p:spPr>
        <p:txBody>
          <a:bodyPr wrap="square" rtlCol="0">
            <a:spAutoFit/>
          </a:bodyPr>
          <a:lstStyle/>
          <a:p>
            <a:r>
              <a:rPr lang="en-US" sz="1200" dirty="0" smtClean="0"/>
              <a:t>Each time a slider is  changed, an event is raised from the ‘Slider’ component. Such event  is caught by:</a:t>
            </a:r>
          </a:p>
          <a:p>
            <a:pPr marL="171450" indent="-171450">
              <a:buFont typeface="Arial" panose="020B0604020202020204" pitchFamily="34" charset="0"/>
              <a:buChar char="•"/>
            </a:pPr>
            <a:r>
              <a:rPr lang="en-US" sz="1200" dirty="0" smtClean="0"/>
              <a:t>the container component (‘Asset Composition’ component) that performs the calculations to re-balance the </a:t>
            </a:r>
            <a:r>
              <a:rPr lang="en-US" sz="1200" dirty="0" err="1" smtClean="0"/>
              <a:t>Foglio</a:t>
            </a:r>
            <a:r>
              <a:rPr lang="en-US" sz="1200" dirty="0" smtClean="0"/>
              <a:t> and updates  the table</a:t>
            </a:r>
          </a:p>
          <a:p>
            <a:pPr marL="171450" indent="-171450">
              <a:buFont typeface="Arial" panose="020B0604020202020204" pitchFamily="34" charset="0"/>
              <a:buChar char="•"/>
            </a:pPr>
            <a:r>
              <a:rPr lang="en-US" sz="1200" dirty="0"/>
              <a:t>t</a:t>
            </a:r>
            <a:r>
              <a:rPr lang="en-US" sz="1200" dirty="0" smtClean="0"/>
              <a:t>he various chart components that need to update their view</a:t>
            </a:r>
            <a:endParaRPr lang="en-US" sz="1200" dirty="0" smtClean="0"/>
          </a:p>
          <a:p>
            <a:endParaRPr lang="en-US" sz="1200" dirty="0" smtClean="0"/>
          </a:p>
          <a:p>
            <a:endParaRPr lang="en-US" sz="1200" dirty="0" smtClean="0"/>
          </a:p>
        </p:txBody>
      </p:sp>
      <p:sp>
        <p:nvSpPr>
          <p:cNvPr id="41" name="Rectangle 40"/>
          <p:cNvSpPr/>
          <p:nvPr/>
        </p:nvSpPr>
        <p:spPr>
          <a:xfrm>
            <a:off x="3430316" y="2526654"/>
            <a:ext cx="5174132" cy="263475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347864" y="1153084"/>
            <a:ext cx="1423064" cy="2880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Asset Composition</a:t>
            </a:r>
            <a:endParaRPr lang="en-US" sz="1200" dirty="0">
              <a:solidFill>
                <a:schemeClr val="tx1"/>
              </a:solidFill>
            </a:endParaRPr>
          </a:p>
        </p:txBody>
      </p:sp>
      <p:cxnSp>
        <p:nvCxnSpPr>
          <p:cNvPr id="9" name="Straight Arrow Connector 8"/>
          <p:cNvCxnSpPr>
            <a:stCxn id="42" idx="2"/>
          </p:cNvCxnSpPr>
          <p:nvPr/>
        </p:nvCxnSpPr>
        <p:spPr>
          <a:xfrm>
            <a:off x="4059396" y="1441116"/>
            <a:ext cx="224572" cy="108553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7812360" y="2576984"/>
            <a:ext cx="720080" cy="142430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812360" y="4050910"/>
            <a:ext cx="720080" cy="51767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7812360" y="4581128"/>
            <a:ext cx="720080" cy="51767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p:cNvCxnSpPr/>
          <p:nvPr/>
        </p:nvCxnSpPr>
        <p:spPr>
          <a:xfrm>
            <a:off x="1886313" y="3369571"/>
            <a:ext cx="1745278" cy="0"/>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7164288" y="1243665"/>
            <a:ext cx="1786594" cy="43204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Chart components (repeated</a:t>
            </a:r>
            <a:r>
              <a:rPr lang="en-US" sz="1200" dirty="0" smtClean="0">
                <a:solidFill>
                  <a:schemeClr val="tx1"/>
                </a:solidFill>
              </a:rPr>
              <a:t>)</a:t>
            </a:r>
            <a:endParaRPr lang="en-US" sz="1200" dirty="0">
              <a:solidFill>
                <a:schemeClr val="tx1"/>
              </a:solidFill>
            </a:endParaRPr>
          </a:p>
        </p:txBody>
      </p:sp>
      <p:cxnSp>
        <p:nvCxnSpPr>
          <p:cNvPr id="15" name="Straight Arrow Connector 14"/>
          <p:cNvCxnSpPr>
            <a:stCxn id="55" idx="2"/>
          </p:cNvCxnSpPr>
          <p:nvPr/>
        </p:nvCxnSpPr>
        <p:spPr>
          <a:xfrm>
            <a:off x="8057585" y="1675713"/>
            <a:ext cx="0" cy="85094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89805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AutoShape 317"/>
          <p:cNvSpPr>
            <a:spLocks noChangeArrowheads="1"/>
          </p:cNvSpPr>
          <p:nvPr/>
        </p:nvSpPr>
        <p:spPr bwMode="auto">
          <a:xfrm rot="19219867">
            <a:off x="1364226" y="1617725"/>
            <a:ext cx="2255970" cy="3394613"/>
          </a:xfrm>
          <a:custGeom>
            <a:avLst/>
            <a:gdLst>
              <a:gd name="connsiteX0" fmla="*/ 0 w 1006025"/>
              <a:gd name="connsiteY0" fmla="*/ 553012 h 553012"/>
              <a:gd name="connsiteX1" fmla="*/ 503013 w 1006025"/>
              <a:gd name="connsiteY1" fmla="*/ 0 h 553012"/>
              <a:gd name="connsiteX2" fmla="*/ 1006025 w 1006025"/>
              <a:gd name="connsiteY2" fmla="*/ 553012 h 553012"/>
              <a:gd name="connsiteX3" fmla="*/ 0 w 1006025"/>
              <a:gd name="connsiteY3" fmla="*/ 553012 h 553012"/>
              <a:gd name="connsiteX0" fmla="*/ 0 w 1471350"/>
              <a:gd name="connsiteY0" fmla="*/ 553012 h 553012"/>
              <a:gd name="connsiteX1" fmla="*/ 503013 w 1471350"/>
              <a:gd name="connsiteY1" fmla="*/ 0 h 553012"/>
              <a:gd name="connsiteX2" fmla="*/ 1471350 w 1471350"/>
              <a:gd name="connsiteY2" fmla="*/ 34666 h 553012"/>
              <a:gd name="connsiteX3" fmla="*/ 0 w 1471350"/>
              <a:gd name="connsiteY3" fmla="*/ 553012 h 553012"/>
              <a:gd name="connsiteX0" fmla="*/ 0 w 2394078"/>
              <a:gd name="connsiteY0" fmla="*/ 2713279 h 2713279"/>
              <a:gd name="connsiteX1" fmla="*/ 1425741 w 2394078"/>
              <a:gd name="connsiteY1" fmla="*/ 0 h 2713279"/>
              <a:gd name="connsiteX2" fmla="*/ 2394078 w 2394078"/>
              <a:gd name="connsiteY2" fmla="*/ 34666 h 2713279"/>
              <a:gd name="connsiteX3" fmla="*/ 0 w 2394078"/>
              <a:gd name="connsiteY3" fmla="*/ 2713279 h 2713279"/>
              <a:gd name="connsiteX0" fmla="*/ 0 w 2394078"/>
              <a:gd name="connsiteY0" fmla="*/ 3372558 h 3372558"/>
              <a:gd name="connsiteX1" fmla="*/ 1635606 w 2394078"/>
              <a:gd name="connsiteY1" fmla="*/ 0 h 3372558"/>
              <a:gd name="connsiteX2" fmla="*/ 2394078 w 2394078"/>
              <a:gd name="connsiteY2" fmla="*/ 693945 h 3372558"/>
              <a:gd name="connsiteX3" fmla="*/ 0 w 2394078"/>
              <a:gd name="connsiteY3" fmla="*/ 3372558 h 3372558"/>
              <a:gd name="connsiteX0" fmla="*/ 0 w 2393823"/>
              <a:gd name="connsiteY0" fmla="*/ 3372558 h 3372558"/>
              <a:gd name="connsiteX1" fmla="*/ 1635606 w 2393823"/>
              <a:gd name="connsiteY1" fmla="*/ 0 h 3372558"/>
              <a:gd name="connsiteX2" fmla="*/ 2393823 w 2393823"/>
              <a:gd name="connsiteY2" fmla="*/ 587353 h 3372558"/>
              <a:gd name="connsiteX3" fmla="*/ 0 w 2393823"/>
              <a:gd name="connsiteY3" fmla="*/ 3372558 h 3372558"/>
              <a:gd name="connsiteX0" fmla="*/ 0 w 2379731"/>
              <a:gd name="connsiteY0" fmla="*/ 3372558 h 3372558"/>
              <a:gd name="connsiteX1" fmla="*/ 1635606 w 2379731"/>
              <a:gd name="connsiteY1" fmla="*/ 0 h 3372558"/>
              <a:gd name="connsiteX2" fmla="*/ 2379731 w 2379731"/>
              <a:gd name="connsiteY2" fmla="*/ 540208 h 3372558"/>
              <a:gd name="connsiteX3" fmla="*/ 0 w 2379731"/>
              <a:gd name="connsiteY3" fmla="*/ 3372558 h 3372558"/>
              <a:gd name="connsiteX0" fmla="*/ 0 w 2809672"/>
              <a:gd name="connsiteY0" fmla="*/ 3372558 h 3372558"/>
              <a:gd name="connsiteX1" fmla="*/ 1635606 w 2809672"/>
              <a:gd name="connsiteY1" fmla="*/ 0 h 3372558"/>
              <a:gd name="connsiteX2" fmla="*/ 2809672 w 2809672"/>
              <a:gd name="connsiteY2" fmla="*/ 1304553 h 3372558"/>
              <a:gd name="connsiteX3" fmla="*/ 0 w 2809672"/>
              <a:gd name="connsiteY3" fmla="*/ 3372558 h 3372558"/>
              <a:gd name="connsiteX0" fmla="*/ 0 w 2226245"/>
              <a:gd name="connsiteY0" fmla="*/ 4015964 h 4015964"/>
              <a:gd name="connsiteX1" fmla="*/ 1052179 w 2226245"/>
              <a:gd name="connsiteY1" fmla="*/ 0 h 4015964"/>
              <a:gd name="connsiteX2" fmla="*/ 2226245 w 2226245"/>
              <a:gd name="connsiteY2" fmla="*/ 1304553 h 4015964"/>
              <a:gd name="connsiteX3" fmla="*/ 0 w 2226245"/>
              <a:gd name="connsiteY3" fmla="*/ 4015964 h 4015964"/>
              <a:gd name="connsiteX0" fmla="*/ 0 w 3478960"/>
              <a:gd name="connsiteY0" fmla="*/ 4015964 h 4015964"/>
              <a:gd name="connsiteX1" fmla="*/ 1052179 w 3478960"/>
              <a:gd name="connsiteY1" fmla="*/ 0 h 4015964"/>
              <a:gd name="connsiteX2" fmla="*/ 3478960 w 3478960"/>
              <a:gd name="connsiteY2" fmla="*/ 1226424 h 4015964"/>
              <a:gd name="connsiteX3" fmla="*/ 0 w 3478960"/>
              <a:gd name="connsiteY3" fmla="*/ 4015964 h 4015964"/>
              <a:gd name="connsiteX0" fmla="*/ 0 w 3597622"/>
              <a:gd name="connsiteY0" fmla="*/ 5548737 h 5548737"/>
              <a:gd name="connsiteX1" fmla="*/ 1170841 w 3597622"/>
              <a:gd name="connsiteY1" fmla="*/ 0 h 5548737"/>
              <a:gd name="connsiteX2" fmla="*/ 3597622 w 3597622"/>
              <a:gd name="connsiteY2" fmla="*/ 1226424 h 5548737"/>
              <a:gd name="connsiteX3" fmla="*/ 0 w 3597622"/>
              <a:gd name="connsiteY3" fmla="*/ 5548737 h 5548737"/>
              <a:gd name="connsiteX0" fmla="*/ 0 w 3597622"/>
              <a:gd name="connsiteY0" fmla="*/ 4930195 h 4930195"/>
              <a:gd name="connsiteX1" fmla="*/ 1189791 w 3597622"/>
              <a:gd name="connsiteY1" fmla="*/ 0 h 4930195"/>
              <a:gd name="connsiteX2" fmla="*/ 3597622 w 3597622"/>
              <a:gd name="connsiteY2" fmla="*/ 607882 h 4930195"/>
              <a:gd name="connsiteX3" fmla="*/ 0 w 3597622"/>
              <a:gd name="connsiteY3" fmla="*/ 4930195 h 4930195"/>
              <a:gd name="connsiteX0" fmla="*/ 0 w 3597622"/>
              <a:gd name="connsiteY0" fmla="*/ 4691129 h 4691129"/>
              <a:gd name="connsiteX1" fmla="*/ 1328409 w 3597622"/>
              <a:gd name="connsiteY1" fmla="*/ 0 h 4691129"/>
              <a:gd name="connsiteX2" fmla="*/ 3597622 w 3597622"/>
              <a:gd name="connsiteY2" fmla="*/ 368816 h 4691129"/>
              <a:gd name="connsiteX3" fmla="*/ 0 w 3597622"/>
              <a:gd name="connsiteY3" fmla="*/ 4691129 h 4691129"/>
              <a:gd name="connsiteX0" fmla="*/ 0 w 3597622"/>
              <a:gd name="connsiteY0" fmla="*/ 4546102 h 4546102"/>
              <a:gd name="connsiteX1" fmla="*/ 1332250 w 3597622"/>
              <a:gd name="connsiteY1" fmla="*/ 0 h 4546102"/>
              <a:gd name="connsiteX2" fmla="*/ 3597622 w 3597622"/>
              <a:gd name="connsiteY2" fmla="*/ 223789 h 4546102"/>
              <a:gd name="connsiteX3" fmla="*/ 0 w 3597622"/>
              <a:gd name="connsiteY3" fmla="*/ 4546102 h 4546102"/>
              <a:gd name="connsiteX0" fmla="*/ 0 w 3597622"/>
              <a:gd name="connsiteY0" fmla="*/ 5013716 h 5013716"/>
              <a:gd name="connsiteX1" fmla="*/ 1773233 w 3597622"/>
              <a:gd name="connsiteY1" fmla="*/ 0 h 5013716"/>
              <a:gd name="connsiteX2" fmla="*/ 3597622 w 3597622"/>
              <a:gd name="connsiteY2" fmla="*/ 691403 h 5013716"/>
              <a:gd name="connsiteX3" fmla="*/ 0 w 3597622"/>
              <a:gd name="connsiteY3" fmla="*/ 5013716 h 5013716"/>
              <a:gd name="connsiteX0" fmla="*/ 0 w 3911257"/>
              <a:gd name="connsiteY0" fmla="*/ 5013716 h 5013716"/>
              <a:gd name="connsiteX1" fmla="*/ 1773233 w 3911257"/>
              <a:gd name="connsiteY1" fmla="*/ 0 h 5013716"/>
              <a:gd name="connsiteX2" fmla="*/ 3911257 w 3911257"/>
              <a:gd name="connsiteY2" fmla="*/ 313211 h 5013716"/>
              <a:gd name="connsiteX3" fmla="*/ 0 w 3911257"/>
              <a:gd name="connsiteY3" fmla="*/ 5013716 h 5013716"/>
              <a:gd name="connsiteX0" fmla="*/ 0 w 3454899"/>
              <a:gd name="connsiteY0" fmla="*/ 4399283 h 4399283"/>
              <a:gd name="connsiteX1" fmla="*/ 1316875 w 3454899"/>
              <a:gd name="connsiteY1" fmla="*/ 0 h 4399283"/>
              <a:gd name="connsiteX2" fmla="*/ 3454899 w 3454899"/>
              <a:gd name="connsiteY2" fmla="*/ 313211 h 4399283"/>
              <a:gd name="connsiteX3" fmla="*/ 0 w 3454899"/>
              <a:gd name="connsiteY3" fmla="*/ 4399283 h 4399283"/>
              <a:gd name="connsiteX0" fmla="*/ 0 w 2947299"/>
              <a:gd name="connsiteY0" fmla="*/ 4399283 h 4399283"/>
              <a:gd name="connsiteX1" fmla="*/ 1316875 w 2947299"/>
              <a:gd name="connsiteY1" fmla="*/ 0 h 4399283"/>
              <a:gd name="connsiteX2" fmla="*/ 2947299 w 2947299"/>
              <a:gd name="connsiteY2" fmla="*/ 690117 h 4399283"/>
              <a:gd name="connsiteX3" fmla="*/ 0 w 2947299"/>
              <a:gd name="connsiteY3" fmla="*/ 4399283 h 4399283"/>
              <a:gd name="connsiteX0" fmla="*/ 0 w 2255970"/>
              <a:gd name="connsiteY0" fmla="*/ 3394613 h 3394613"/>
              <a:gd name="connsiteX1" fmla="*/ 625546 w 2255970"/>
              <a:gd name="connsiteY1" fmla="*/ 0 h 3394613"/>
              <a:gd name="connsiteX2" fmla="*/ 2255970 w 2255970"/>
              <a:gd name="connsiteY2" fmla="*/ 690117 h 3394613"/>
              <a:gd name="connsiteX3" fmla="*/ 0 w 2255970"/>
              <a:gd name="connsiteY3" fmla="*/ 3394613 h 3394613"/>
            </a:gdLst>
            <a:ahLst/>
            <a:cxnLst>
              <a:cxn ang="0">
                <a:pos x="connsiteX0" y="connsiteY0"/>
              </a:cxn>
              <a:cxn ang="0">
                <a:pos x="connsiteX1" y="connsiteY1"/>
              </a:cxn>
              <a:cxn ang="0">
                <a:pos x="connsiteX2" y="connsiteY2"/>
              </a:cxn>
              <a:cxn ang="0">
                <a:pos x="connsiteX3" y="connsiteY3"/>
              </a:cxn>
            </a:cxnLst>
            <a:rect l="l" t="t" r="r" b="b"/>
            <a:pathLst>
              <a:path w="2255970" h="3394613">
                <a:moveTo>
                  <a:pt x="0" y="3394613"/>
                </a:moveTo>
                <a:lnTo>
                  <a:pt x="625546" y="0"/>
                </a:lnTo>
                <a:lnTo>
                  <a:pt x="2255970" y="690117"/>
                </a:lnTo>
                <a:lnTo>
                  <a:pt x="0" y="3394613"/>
                </a:lnTo>
                <a:close/>
              </a:path>
            </a:pathLst>
          </a:custGeom>
          <a:gradFill rotWithShape="1">
            <a:gsLst>
              <a:gs pos="0">
                <a:srgbClr val="DDDDDD"/>
              </a:gs>
              <a:gs pos="100000">
                <a:srgbClr val="FFFFFF"/>
              </a:gs>
            </a:gsLst>
            <a:lin ang="5400000" scaled="1"/>
          </a:gradFill>
          <a:ln w="12700" algn="ctr">
            <a:noFill/>
            <a:miter lim="800000"/>
            <a:headEnd/>
            <a:tailEnd/>
          </a:ln>
        </p:spPr>
        <p:txBody>
          <a:bodyPr vert="eaVert" wrap="square" lIns="108000" tIns="108000" rIns="108000" bIns="108000">
            <a:spAutoFit/>
          </a:bodyPr>
          <a:lstStyle/>
          <a:p>
            <a:pPr algn="l" eaLnBrk="1" hangingPunct="1">
              <a:spcBef>
                <a:spcPct val="0"/>
              </a:spcBef>
              <a:buSzTx/>
              <a:buFontTx/>
              <a:buNone/>
            </a:pPr>
            <a:endParaRPr lang="en-US" b="0">
              <a:solidFill>
                <a:srgbClr val="292929"/>
              </a:solidFill>
            </a:endParaRPr>
          </a:p>
        </p:txBody>
      </p:sp>
      <p:sp>
        <p:nvSpPr>
          <p:cNvPr id="2" name="Rectangle 6"/>
          <p:cNvSpPr>
            <a:spLocks noChangeArrowheads="1"/>
          </p:cNvSpPr>
          <p:nvPr/>
        </p:nvSpPr>
        <p:spPr bwMode="auto">
          <a:xfrm>
            <a:off x="323528" y="148416"/>
            <a:ext cx="8712967"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6pPr>
            <a:lvl7pPr marL="29718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7pPr>
            <a:lvl8pPr marL="34290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8pPr>
            <a:lvl9pPr marL="38862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9pPr>
          </a:lstStyle>
          <a:p>
            <a:pPr eaLnBrk="1" hangingPunct="1">
              <a:spcAft>
                <a:spcPct val="0"/>
              </a:spcAft>
              <a:buClrTx/>
              <a:buSzTx/>
              <a:buFontTx/>
              <a:buNone/>
            </a:pPr>
            <a:r>
              <a:rPr lang="en-US" altLang="it-IT" sz="2400" b="1" dirty="0" smtClean="0"/>
              <a:t>Fogli Comparison– further reuse</a:t>
            </a:r>
            <a:r>
              <a:rPr lang="en-US" altLang="it-IT" sz="2400" b="1" dirty="0" smtClean="0"/>
              <a:t>	</a:t>
            </a:r>
            <a:endParaRPr lang="en-US" altLang="it-IT" sz="4400" b="1" dirty="0"/>
          </a:p>
        </p:txBody>
      </p:sp>
      <p:pic>
        <p:nvPicPr>
          <p:cNvPr id="37"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211" y="1052736"/>
            <a:ext cx="1515485" cy="130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6" descr="\\AMDLSERVER\01_aMDL\PROGETTI\01_In corso\08_0108_ISP Identity 2008\01_BANCHE DEL GRUPPO\60_fideuram\00_DEFINITIVI\KIT LOGHI\FIDEURAM_cmy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1784687"/>
            <a:ext cx="6660232" cy="3588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Rectangle 38"/>
          <p:cNvSpPr/>
          <p:nvPr/>
        </p:nvSpPr>
        <p:spPr>
          <a:xfrm>
            <a:off x="540473" y="3171015"/>
            <a:ext cx="1423064" cy="2880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Asset Composition</a:t>
            </a:r>
            <a:endParaRPr lang="en-US" sz="1200" dirty="0">
              <a:solidFill>
                <a:schemeClr val="tx1"/>
              </a:solidFill>
            </a:endParaRPr>
          </a:p>
        </p:txBody>
      </p:sp>
      <p:sp>
        <p:nvSpPr>
          <p:cNvPr id="40" name="Rectangle 39"/>
          <p:cNvSpPr/>
          <p:nvPr/>
        </p:nvSpPr>
        <p:spPr>
          <a:xfrm>
            <a:off x="5796136" y="1144470"/>
            <a:ext cx="1423064" cy="2880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Sheet Info</a:t>
            </a:r>
            <a:endParaRPr lang="en-US" sz="1200" dirty="0">
              <a:solidFill>
                <a:schemeClr val="tx1"/>
              </a:solidFill>
            </a:endParaRPr>
          </a:p>
        </p:txBody>
      </p:sp>
      <p:sp>
        <p:nvSpPr>
          <p:cNvPr id="41" name="Rectangle 40"/>
          <p:cNvSpPr/>
          <p:nvPr/>
        </p:nvSpPr>
        <p:spPr>
          <a:xfrm>
            <a:off x="366421" y="4509120"/>
            <a:ext cx="1423064" cy="2880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Fogli </a:t>
            </a:r>
            <a:r>
              <a:rPr lang="en-US" sz="1200" dirty="0" smtClean="0">
                <a:solidFill>
                  <a:schemeClr val="tx1"/>
                </a:solidFill>
              </a:rPr>
              <a:t>Charts</a:t>
            </a:r>
            <a:endParaRPr lang="en-US" sz="1200" dirty="0">
              <a:solidFill>
                <a:schemeClr val="tx1"/>
              </a:solidFill>
            </a:endParaRPr>
          </a:p>
        </p:txBody>
      </p:sp>
      <p:cxnSp>
        <p:nvCxnSpPr>
          <p:cNvPr id="4" name="Straight Arrow Connector 3"/>
          <p:cNvCxnSpPr/>
          <p:nvPr/>
        </p:nvCxnSpPr>
        <p:spPr>
          <a:xfrm>
            <a:off x="1963537" y="3315031"/>
            <a:ext cx="528674" cy="2639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3"/>
          </p:cNvCxnSpPr>
          <p:nvPr/>
        </p:nvCxnSpPr>
        <p:spPr>
          <a:xfrm flipV="1">
            <a:off x="1963537" y="3068960"/>
            <a:ext cx="3832599" cy="24607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835696" y="4653136"/>
            <a:ext cx="55026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40" idx="2"/>
          </p:cNvCxnSpPr>
          <p:nvPr/>
        </p:nvCxnSpPr>
        <p:spPr>
          <a:xfrm flipH="1">
            <a:off x="3879836" y="1432502"/>
            <a:ext cx="2627832" cy="92681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0" idx="2"/>
          </p:cNvCxnSpPr>
          <p:nvPr/>
        </p:nvCxnSpPr>
        <p:spPr>
          <a:xfrm>
            <a:off x="6507668" y="1432502"/>
            <a:ext cx="80556" cy="92681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2411761" y="5517232"/>
            <a:ext cx="6616160" cy="830997"/>
          </a:xfrm>
          <a:prstGeom prst="rect">
            <a:avLst/>
          </a:prstGeom>
          <a:noFill/>
        </p:spPr>
        <p:txBody>
          <a:bodyPr wrap="square" rtlCol="0">
            <a:spAutoFit/>
          </a:bodyPr>
          <a:lstStyle/>
          <a:p>
            <a:r>
              <a:rPr lang="en-US" sz="1200" dirty="0" smtClean="0"/>
              <a:t>This view is just a composition of </a:t>
            </a:r>
            <a:r>
              <a:rPr lang="en-US" sz="1200" dirty="0" err="1" smtClean="0"/>
              <a:t>WebComponents</a:t>
            </a:r>
            <a:r>
              <a:rPr lang="en-US" sz="1200" dirty="0" smtClean="0"/>
              <a:t> we have alread</a:t>
            </a:r>
            <a:r>
              <a:rPr lang="en-US" sz="1200" dirty="0" smtClean="0"/>
              <a:t>y seen in (and developed for) previous pages</a:t>
            </a:r>
            <a:endParaRPr lang="en-US" sz="1200" dirty="0" smtClean="0"/>
          </a:p>
          <a:p>
            <a:endParaRPr lang="en-US" sz="1200" dirty="0" smtClean="0"/>
          </a:p>
          <a:p>
            <a:endParaRPr lang="en-US" sz="1200" dirty="0" smtClean="0"/>
          </a:p>
        </p:txBody>
      </p:sp>
    </p:spTree>
    <p:extLst>
      <p:ext uri="{BB962C8B-B14F-4D97-AF65-F5344CB8AC3E}">
        <p14:creationId xmlns:p14="http://schemas.microsoft.com/office/powerpoint/2010/main" val="118710564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4"/>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_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7697</TotalTime>
  <Words>852</Words>
  <Application>Microsoft Office PowerPoint</Application>
  <PresentationFormat>On-screen Show (4:3)</PresentationFormat>
  <Paragraphs>120</Paragraphs>
  <Slides>13</Slides>
  <Notes>0</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13</vt:i4>
      </vt:variant>
    </vt:vector>
  </HeadingPairs>
  <TitlesOfParts>
    <vt:vector size="17" baseType="lpstr">
      <vt:lpstr>2_Tema di Office</vt:lpstr>
      <vt:lpstr>1_Tema di Office</vt:lpstr>
      <vt:lpstr>3_Tema di Office</vt:lpstr>
      <vt:lpstr>Diapositiva think-cell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Piccinin, Enrico</cp:lastModifiedBy>
  <cp:revision>22</cp:revision>
  <cp:lastPrinted>2015-07-14T15:16:40Z</cp:lastPrinted>
  <dcterms:created xsi:type="dcterms:W3CDTF">2015-06-25T09:00:16Z</dcterms:created>
  <dcterms:modified xsi:type="dcterms:W3CDTF">2016-02-04T18:47:59Z</dcterms:modified>
</cp:coreProperties>
</file>